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70" r:id="rId4"/>
    <p:sldId id="271" r:id="rId5"/>
    <p:sldId id="272" r:id="rId6"/>
    <p:sldId id="273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ity Rimmer" initials="V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75" autoAdjust="0"/>
    <p:restoredTop sz="94660"/>
  </p:normalViewPr>
  <p:slideViewPr>
    <p:cSldViewPr>
      <p:cViewPr>
        <p:scale>
          <a:sx n="66" d="100"/>
          <a:sy n="66" d="100"/>
        </p:scale>
        <p:origin x="-252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497A1-3EF1-4A68-B396-A68946E42D0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18A27-D282-4B2D-93D1-1F38D9971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28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481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47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756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137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202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25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02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57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7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7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41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77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8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1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6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71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61230" y="2048090"/>
            <a:ext cx="62153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58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548" y="980728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rgbClr val="FFFF99"/>
                </a:solidFill>
              </a:rPr>
              <a:t>H</a:t>
            </a:r>
            <a:r>
              <a:rPr lang="en-GB" dirty="0" smtClean="0">
                <a:solidFill>
                  <a:srgbClr val="FFFF99"/>
                </a:solidFill>
              </a:rPr>
              <a:t>appiness Hacks </a:t>
            </a:r>
            <a:br>
              <a:rPr lang="en-GB" dirty="0" smtClean="0">
                <a:solidFill>
                  <a:srgbClr val="FFFF99"/>
                </a:solidFill>
              </a:rPr>
            </a:b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869160"/>
            <a:ext cx="7128792" cy="1752600"/>
          </a:xfrm>
        </p:spPr>
        <p:txBody>
          <a:bodyPr/>
          <a:lstStyle/>
          <a:p>
            <a:r>
              <a:rPr lang="en-GB" i="1" dirty="0" smtClean="0">
                <a:solidFill>
                  <a:srgbClr val="FFFF99"/>
                </a:solidFill>
              </a:rPr>
              <a:t>10. Stepping </a:t>
            </a:r>
            <a:r>
              <a:rPr lang="en-GB" i="1" dirty="0">
                <a:solidFill>
                  <a:srgbClr val="FFFF99"/>
                </a:solidFill>
              </a:rPr>
              <a:t>off the hedonic treadmill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364" y="2060848"/>
            <a:ext cx="1964768" cy="261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>
                <a:solidFill>
                  <a:srgbClr val="FFFF99"/>
                </a:solidFill>
              </a:rPr>
              <a:t>The </a:t>
            </a:r>
            <a:r>
              <a:rPr lang="en-GB" sz="40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hedonic principle</a:t>
            </a:r>
            <a:r>
              <a:rPr lang="en-GB" sz="4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4000" dirty="0">
                <a:solidFill>
                  <a:srgbClr val="FFFF99"/>
                </a:solidFill>
              </a:rPr>
              <a:t>as observed by the Greek philosopher Aristippus (435-356 BCE</a:t>
            </a:r>
            <a:r>
              <a:rPr lang="en-GB" sz="4000" dirty="0" smtClean="0">
                <a:solidFill>
                  <a:srgbClr val="FFFF99"/>
                </a:solidFill>
              </a:rPr>
              <a:t>), is that people are motivated to experience pleasure and avoid pain. </a:t>
            </a:r>
          </a:p>
        </p:txBody>
      </p:sp>
    </p:spTree>
    <p:extLst>
      <p:ext uri="{BB962C8B-B14F-4D97-AF65-F5344CB8AC3E}">
        <p14:creationId xmlns:p14="http://schemas.microsoft.com/office/powerpoint/2010/main" val="167931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>
                <a:solidFill>
                  <a:srgbClr val="FFFF99"/>
                </a:solidFill>
              </a:rPr>
              <a:t>What Aristippus failed </a:t>
            </a:r>
            <a:r>
              <a:rPr lang="en-GB" sz="4400" dirty="0">
                <a:solidFill>
                  <a:srgbClr val="FFFF99"/>
                </a:solidFill>
              </a:rPr>
              <a:t>to appreciate, </a:t>
            </a:r>
            <a:r>
              <a:rPr lang="en-GB" sz="4400" dirty="0" smtClean="0">
                <a:solidFill>
                  <a:srgbClr val="FFFF99"/>
                </a:solidFill>
              </a:rPr>
              <a:t>however, is </a:t>
            </a:r>
            <a:r>
              <a:rPr lang="en-GB" sz="4400" dirty="0">
                <a:solidFill>
                  <a:srgbClr val="FFFF99"/>
                </a:solidFill>
              </a:rPr>
              <a:t>another related mechanism known as </a:t>
            </a:r>
            <a:r>
              <a:rPr lang="en-GB" sz="44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hedonic adaptation </a:t>
            </a:r>
            <a:r>
              <a:rPr lang="en-GB" sz="4400" dirty="0">
                <a:solidFill>
                  <a:srgbClr val="FFFF99"/>
                </a:solidFill>
              </a:rPr>
              <a:t>– the tendency for both </a:t>
            </a:r>
            <a:r>
              <a:rPr lang="en-GB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</a:t>
            </a:r>
            <a:r>
              <a:rPr lang="en-GB" sz="4400" dirty="0">
                <a:solidFill>
                  <a:srgbClr val="FFFF99"/>
                </a:solidFill>
              </a:rPr>
              <a:t> and </a:t>
            </a:r>
            <a:r>
              <a:rPr lang="en-GB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r>
              <a:rPr lang="en-GB" sz="4400" dirty="0" smtClean="0">
                <a:solidFill>
                  <a:srgbClr val="FFFF99"/>
                </a:solidFill>
              </a:rPr>
              <a:t> experiences </a:t>
            </a:r>
            <a:r>
              <a:rPr lang="en-GB" sz="4400" dirty="0">
                <a:solidFill>
                  <a:srgbClr val="FFFF99"/>
                </a:solidFill>
              </a:rPr>
              <a:t>to return to baseline measures. </a:t>
            </a:r>
          </a:p>
        </p:txBody>
      </p:sp>
    </p:spTree>
    <p:extLst>
      <p:ext uri="{BB962C8B-B14F-4D97-AF65-F5344CB8AC3E}">
        <p14:creationId xmlns:p14="http://schemas.microsoft.com/office/powerpoint/2010/main" val="138133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>This also explains </a:t>
            </a:r>
            <a:r>
              <a:rPr lang="en-GB" dirty="0">
                <a:solidFill>
                  <a:srgbClr val="FFFF99"/>
                </a:solidFill>
              </a:rPr>
              <a:t>why some people never seem to be </a:t>
            </a:r>
            <a:r>
              <a:rPr lang="en-GB" dirty="0" smtClean="0">
                <a:solidFill>
                  <a:srgbClr val="FFFF99"/>
                </a:solidFill>
              </a:rPr>
              <a:t>satisfied with their achievements.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They will splash </a:t>
            </a:r>
            <a:r>
              <a:rPr lang="en-GB" dirty="0">
                <a:solidFill>
                  <a:srgbClr val="FFFF99"/>
                </a:solidFill>
              </a:rPr>
              <a:t>out on flashier </a:t>
            </a:r>
            <a:r>
              <a:rPr lang="en-GB" dirty="0" smtClean="0">
                <a:solidFill>
                  <a:srgbClr val="FFFF99"/>
                </a:solidFill>
              </a:rPr>
              <a:t>cars, bigger </a:t>
            </a:r>
            <a:r>
              <a:rPr lang="en-GB" dirty="0">
                <a:solidFill>
                  <a:srgbClr val="FFFF99"/>
                </a:solidFill>
              </a:rPr>
              <a:t>houses, luxury goods and all manner of </a:t>
            </a:r>
            <a:r>
              <a:rPr lang="en-GB" dirty="0" smtClean="0">
                <a:solidFill>
                  <a:srgbClr val="FFFF99"/>
                </a:solidFill>
              </a:rPr>
              <a:t>expenditure in </a:t>
            </a:r>
            <a:r>
              <a:rPr lang="en-GB" dirty="0">
                <a:solidFill>
                  <a:srgbClr val="FFFF99"/>
                </a:solidFill>
              </a:rPr>
              <a:t>the belief that these acquisitions will make them happy</a:t>
            </a:r>
            <a:r>
              <a:rPr lang="en-GB" dirty="0" smtClean="0">
                <a:solidFill>
                  <a:srgbClr val="FFFF99"/>
                </a:solidFill>
              </a:rPr>
              <a:t>.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Initially</a:t>
            </a:r>
            <a:r>
              <a:rPr lang="en-GB" dirty="0">
                <a:solidFill>
                  <a:srgbClr val="FFFF99"/>
                </a:solidFill>
              </a:rPr>
              <a:t>, these purchases may generate increased </a:t>
            </a:r>
            <a:r>
              <a:rPr lang="en-GB" dirty="0" smtClean="0">
                <a:solidFill>
                  <a:srgbClr val="FFFF99"/>
                </a:solidFill>
              </a:rPr>
              <a:t>happiness but </a:t>
            </a:r>
            <a:r>
              <a:rPr lang="en-GB" dirty="0">
                <a:solidFill>
                  <a:srgbClr val="FFFF99"/>
                </a:solidFill>
              </a:rPr>
              <a:t>it is not sustained and rarely achieves the </a:t>
            </a:r>
            <a:r>
              <a:rPr lang="en-GB" dirty="0" smtClean="0">
                <a:solidFill>
                  <a:srgbClr val="FFFF99"/>
                </a:solidFill>
              </a:rPr>
              <a:t>anticipated levels </a:t>
            </a:r>
            <a:r>
              <a:rPr lang="en-GB" dirty="0">
                <a:solidFill>
                  <a:srgbClr val="FFFF99"/>
                </a:solidFill>
              </a:rPr>
              <a:t>of reward.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365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99"/>
                </a:solidFill>
              </a:rPr>
              <a:t>T</a:t>
            </a:r>
            <a:r>
              <a:rPr lang="en-GB" dirty="0" smtClean="0">
                <a:solidFill>
                  <a:srgbClr val="FFFF99"/>
                </a:solidFill>
              </a:rPr>
              <a:t>his </a:t>
            </a:r>
            <a:r>
              <a:rPr lang="en-GB" dirty="0">
                <a:solidFill>
                  <a:srgbClr val="FFFF99"/>
                </a:solidFill>
              </a:rPr>
              <a:t>adaptation has also been described as a </a:t>
            </a:r>
            <a:r>
              <a:rPr lang="en-GB" dirty="0" smtClean="0">
                <a:solidFill>
                  <a:srgbClr val="FFFF99"/>
                </a:solidFill>
              </a:rPr>
              <a:t>hedonic treadmill</a:t>
            </a:r>
            <a:r>
              <a:rPr lang="en-GB" dirty="0">
                <a:solidFill>
                  <a:srgbClr val="FFFF99"/>
                </a:solidFill>
              </a:rPr>
              <a:t>, whereby no matter how much effort you put </a:t>
            </a:r>
            <a:r>
              <a:rPr lang="en-GB" dirty="0" smtClean="0">
                <a:solidFill>
                  <a:srgbClr val="FFFF99"/>
                </a:solidFill>
              </a:rPr>
              <a:t>into moving </a:t>
            </a:r>
            <a:r>
              <a:rPr lang="en-GB" dirty="0">
                <a:solidFill>
                  <a:srgbClr val="FFFF99"/>
                </a:solidFill>
              </a:rPr>
              <a:t>forwards, in pursuit of the hedonic principle, </a:t>
            </a:r>
            <a:r>
              <a:rPr lang="en-GB" dirty="0" smtClean="0">
                <a:solidFill>
                  <a:srgbClr val="FFFF99"/>
                </a:solidFill>
              </a:rPr>
              <a:t>you tend </a:t>
            </a:r>
            <a:r>
              <a:rPr lang="en-GB" dirty="0">
                <a:solidFill>
                  <a:srgbClr val="FFFF99"/>
                </a:solidFill>
              </a:rPr>
              <a:t>to stay in the same place (Brickman and </a:t>
            </a:r>
            <a:r>
              <a:rPr lang="en-GB" dirty="0" smtClean="0">
                <a:solidFill>
                  <a:srgbClr val="FFFF99"/>
                </a:solidFill>
              </a:rPr>
              <a:t>Campbell, </a:t>
            </a:r>
            <a:r>
              <a:rPr lang="x-none" smtClean="0">
                <a:solidFill>
                  <a:srgbClr val="FFFF99"/>
                </a:solidFill>
              </a:rPr>
              <a:t>1971</a:t>
            </a:r>
            <a:r>
              <a:rPr lang="x-none">
                <a:solidFill>
                  <a:srgbClr val="FFFF99"/>
                </a:solidFill>
              </a:rPr>
              <a:t>). </a:t>
            </a:r>
            <a:endParaRPr lang="en-GB" dirty="0" smtClean="0">
              <a:solidFill>
                <a:srgbClr val="FFFF99"/>
              </a:solidFill>
            </a:endParaRPr>
          </a:p>
          <a:p>
            <a:r>
              <a:rPr lang="en-GB" dirty="0" smtClean="0">
                <a:solidFill>
                  <a:srgbClr val="FFFF99"/>
                </a:solidFill>
              </a:rPr>
              <a:t>E.g. lottery winners, one year after winning, revealed that they did not rate themselves as happier than a control group (Brickman et al., 1978).</a:t>
            </a:r>
            <a:endParaRPr lang="en-GB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11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Adaptation </a:t>
            </a:r>
            <a:r>
              <a:rPr lang="en-GB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>The mechanism behind the hedonic treadmill stems from adaptation level theory, which argues that people perceive subjective measures of success and happiness </a:t>
            </a:r>
            <a:r>
              <a:rPr lang="en-GB" i="1" dirty="0" smtClean="0">
                <a:solidFill>
                  <a:srgbClr val="FFFF99"/>
                </a:solidFill>
              </a:rPr>
              <a:t>relative </a:t>
            </a:r>
            <a:r>
              <a:rPr lang="en-GB" i="1" dirty="0">
                <a:solidFill>
                  <a:srgbClr val="FFFF99"/>
                </a:solidFill>
              </a:rPr>
              <a:t>to a level established </a:t>
            </a:r>
            <a:r>
              <a:rPr lang="en-GB" i="1" dirty="0" smtClean="0">
                <a:solidFill>
                  <a:srgbClr val="FFFF99"/>
                </a:solidFill>
              </a:rPr>
              <a:t>by previous </a:t>
            </a:r>
            <a:r>
              <a:rPr lang="en-GB" i="1" dirty="0">
                <a:solidFill>
                  <a:srgbClr val="FFFF99"/>
                </a:solidFill>
              </a:rPr>
              <a:t>experiences</a:t>
            </a:r>
            <a:r>
              <a:rPr lang="en-GB" dirty="0">
                <a:solidFill>
                  <a:srgbClr val="FFFF99"/>
                </a:solidFill>
              </a:rPr>
              <a:t> (Helson, 1964</a:t>
            </a:r>
            <a:r>
              <a:rPr lang="en-GB" dirty="0" smtClean="0">
                <a:solidFill>
                  <a:srgbClr val="FFFF99"/>
                </a:solidFill>
              </a:rPr>
              <a:t>).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As </a:t>
            </a:r>
            <a:r>
              <a:rPr lang="en-GB" dirty="0">
                <a:solidFill>
                  <a:srgbClr val="FFFF99"/>
                </a:solidFill>
              </a:rPr>
              <a:t>soon as </a:t>
            </a:r>
            <a:r>
              <a:rPr lang="en-GB" dirty="0" smtClean="0">
                <a:solidFill>
                  <a:srgbClr val="FFFF99"/>
                </a:solidFill>
              </a:rPr>
              <a:t>someone attains </a:t>
            </a:r>
            <a:r>
              <a:rPr lang="en-GB" dirty="0">
                <a:solidFill>
                  <a:srgbClr val="FFFF99"/>
                </a:solidFill>
              </a:rPr>
              <a:t>some level of achievement, they start </a:t>
            </a:r>
            <a:r>
              <a:rPr lang="en-GB" dirty="0" smtClean="0">
                <a:solidFill>
                  <a:srgbClr val="FFFF99"/>
                </a:solidFill>
              </a:rPr>
              <a:t>comparing themselves </a:t>
            </a:r>
            <a:r>
              <a:rPr lang="en-GB" dirty="0">
                <a:solidFill>
                  <a:srgbClr val="FFFF99"/>
                </a:solidFill>
              </a:rPr>
              <a:t>to the next level </a:t>
            </a:r>
            <a:r>
              <a:rPr lang="en-GB" dirty="0" smtClean="0">
                <a:solidFill>
                  <a:srgbClr val="FFFF99"/>
                </a:solidFill>
              </a:rPr>
              <a:t>up. 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They are therefore constantly </a:t>
            </a:r>
            <a:r>
              <a:rPr lang="en-GB" dirty="0">
                <a:solidFill>
                  <a:srgbClr val="FFFF99"/>
                </a:solidFill>
              </a:rPr>
              <a:t>chasing </a:t>
            </a:r>
            <a:r>
              <a:rPr lang="en-GB" dirty="0" smtClean="0">
                <a:solidFill>
                  <a:srgbClr val="FFFF99"/>
                </a:solidFill>
              </a:rPr>
              <a:t>more success</a:t>
            </a:r>
            <a:r>
              <a:rPr lang="en-GB" dirty="0">
                <a:solidFill>
                  <a:srgbClr val="FFFF99"/>
                </a:solidFill>
              </a:rPr>
              <a:t>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746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>
                <a:solidFill>
                  <a:srgbClr val="FFFF99"/>
                </a:solidFill>
              </a:rPr>
              <a:t>If you think that sounds </a:t>
            </a:r>
            <a:r>
              <a:rPr lang="en-GB" i="1" dirty="0" smtClean="0">
                <a:solidFill>
                  <a:srgbClr val="FFFF99"/>
                </a:solidFill>
              </a:rPr>
              <a:t>exhausting…</a:t>
            </a:r>
            <a:endParaRPr lang="en-GB" i="1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FFFF99"/>
                </a:solidFill>
              </a:rPr>
              <a:t>O</a:t>
            </a:r>
            <a:r>
              <a:rPr lang="en-GB" dirty="0" smtClean="0">
                <a:solidFill>
                  <a:srgbClr val="FFFF99"/>
                </a:solidFill>
              </a:rPr>
              <a:t>ne </a:t>
            </a:r>
            <a:r>
              <a:rPr lang="en-GB" dirty="0">
                <a:solidFill>
                  <a:srgbClr val="FFFF99"/>
                </a:solidFill>
              </a:rPr>
              <a:t>way to combat hedonic adaptation is to focus not on the major life events with the expectation that they will change your life instantly, but rather to concentrate on </a:t>
            </a:r>
            <a:r>
              <a:rPr lang="en-GB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minor</a:t>
            </a:r>
            <a:r>
              <a:rPr lang="en-GB" dirty="0">
                <a:solidFill>
                  <a:srgbClr val="FFFF99"/>
                </a:solidFill>
              </a:rPr>
              <a:t> events – the kinds of small activities people partake in every day that have been shown to generate happiness</a:t>
            </a:r>
            <a:r>
              <a:rPr lang="en-GB" dirty="0" smtClean="0">
                <a:solidFill>
                  <a:srgbClr val="FFFF99"/>
                </a:solidFill>
              </a:rPr>
              <a:t>.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Regular exercise, for example, boosts subjective well-being each time a person participates (Biddle, 2000).</a:t>
            </a:r>
            <a:endParaRPr lang="en-GB" dirty="0">
              <a:solidFill>
                <a:srgbClr val="FFFF99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915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>No quick fixes: regularity is important</a:t>
            </a: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>Daniel </a:t>
            </a:r>
            <a:r>
              <a:rPr lang="en-GB" dirty="0" err="1">
                <a:solidFill>
                  <a:srgbClr val="FFFF99"/>
                </a:solidFill>
              </a:rPr>
              <a:t>Mochon</a:t>
            </a:r>
            <a:r>
              <a:rPr lang="en-GB" dirty="0">
                <a:solidFill>
                  <a:srgbClr val="FFFF99"/>
                </a:solidFill>
              </a:rPr>
              <a:t> </a:t>
            </a:r>
            <a:r>
              <a:rPr lang="en-GB" dirty="0" smtClean="0">
                <a:solidFill>
                  <a:srgbClr val="FFFF99"/>
                </a:solidFill>
              </a:rPr>
              <a:t>and his colleagues (2008) </a:t>
            </a:r>
            <a:r>
              <a:rPr lang="en-GB" dirty="0">
                <a:solidFill>
                  <a:srgbClr val="FFFF99"/>
                </a:solidFill>
              </a:rPr>
              <a:t>looked at the cumulative effects of yoga </a:t>
            </a:r>
            <a:r>
              <a:rPr lang="en-GB" dirty="0" smtClean="0">
                <a:solidFill>
                  <a:srgbClr val="FFFF99"/>
                </a:solidFill>
              </a:rPr>
              <a:t>and exercise </a:t>
            </a:r>
            <a:r>
              <a:rPr lang="en-GB" dirty="0">
                <a:solidFill>
                  <a:srgbClr val="FFFF99"/>
                </a:solidFill>
              </a:rPr>
              <a:t>in relation to subjective well-being over a </a:t>
            </a:r>
            <a:r>
              <a:rPr lang="en-GB" dirty="0" smtClean="0">
                <a:solidFill>
                  <a:srgbClr val="FFFF99"/>
                </a:solidFill>
              </a:rPr>
              <a:t>month and </a:t>
            </a:r>
            <a:r>
              <a:rPr lang="en-GB" dirty="0">
                <a:solidFill>
                  <a:srgbClr val="FFFF99"/>
                </a:solidFill>
              </a:rPr>
              <a:t>discovered that the regularity of attendance was </a:t>
            </a:r>
            <a:r>
              <a:rPr lang="en-GB" dirty="0" smtClean="0">
                <a:solidFill>
                  <a:srgbClr val="FFFF99"/>
                </a:solidFill>
              </a:rPr>
              <a:t>a strong </a:t>
            </a:r>
            <a:r>
              <a:rPr lang="en-GB" dirty="0">
                <a:solidFill>
                  <a:srgbClr val="FFFF99"/>
                </a:solidFill>
              </a:rPr>
              <a:t>predictor of sustained happiness </a:t>
            </a:r>
            <a:r>
              <a:rPr lang="en-GB" dirty="0" smtClean="0">
                <a:solidFill>
                  <a:srgbClr val="FFFF99"/>
                </a:solidFill>
              </a:rPr>
              <a:t>.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One hypothesis is that regular, intentional and discrete activities in which people choose to engage lead to higher levels of well-being by drawing attention to positive events, thus preventing them from fading into the background (Lyubomirsky </a:t>
            </a:r>
            <a:r>
              <a:rPr lang="en-GB" dirty="0">
                <a:solidFill>
                  <a:srgbClr val="FFFF99"/>
                </a:solidFill>
              </a:rPr>
              <a:t>et al., 2005b</a:t>
            </a:r>
            <a:r>
              <a:rPr lang="en-GB" dirty="0" smtClean="0">
                <a:solidFill>
                  <a:srgbClr val="FFFF99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43360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dirty="0">
                <a:solidFill>
                  <a:srgbClr val="FFFF99"/>
                </a:solidFill>
              </a:rPr>
              <a:t>Exercise requires repeated, sustained effort to see long-term benefits for mental health, just as it does for physical health</a:t>
            </a:r>
            <a:r>
              <a:rPr lang="en-GB" sz="5400" dirty="0" smtClean="0">
                <a:solidFill>
                  <a:srgbClr val="FFFF99"/>
                </a:solidFill>
              </a:rPr>
              <a:t>.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89486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471</Words>
  <Application>Microsoft Office PowerPoint</Application>
  <PresentationFormat>On-screen Show (4:3)</PresentationFormat>
  <Paragraphs>27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Happiness Hacks  </vt:lpstr>
      <vt:lpstr>PowerPoint Presentation</vt:lpstr>
      <vt:lpstr>PowerPoint Presentation</vt:lpstr>
      <vt:lpstr>PowerPoint Presentation</vt:lpstr>
      <vt:lpstr>PowerPoint Presentation</vt:lpstr>
      <vt:lpstr>Adaptation level theory</vt:lpstr>
      <vt:lpstr>If you think that sounds exhausting…</vt:lpstr>
      <vt:lpstr>No quick fixes: regularity is important</vt:lpstr>
      <vt:lpstr>PowerPoint Presentation</vt:lpstr>
    </vt:vector>
  </TitlesOfParts>
  <Company>Springer-SBM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happiness hacks</dc:title>
  <dc:creator>Verity Rimmer</dc:creator>
  <cp:lastModifiedBy>Verity Rimmer</cp:lastModifiedBy>
  <cp:revision>45</cp:revision>
  <dcterms:created xsi:type="dcterms:W3CDTF">2019-07-02T14:43:56Z</dcterms:created>
  <dcterms:modified xsi:type="dcterms:W3CDTF">2019-11-06T11:08:14Z</dcterms:modified>
</cp:coreProperties>
</file>