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ity Rimmer" initials="V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 autoAdjust="0"/>
    <p:restoredTop sz="94660"/>
  </p:normalViewPr>
  <p:slideViewPr>
    <p:cSldViewPr>
      <p:cViewPr>
        <p:scale>
          <a:sx n="66" d="100"/>
          <a:sy n="66" d="100"/>
        </p:scale>
        <p:origin x="-252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11. </a:t>
            </a:r>
            <a:r>
              <a:rPr lang="en-GB" i="1" dirty="0" smtClean="0">
                <a:solidFill>
                  <a:srgbClr val="FFFF99"/>
                </a:solidFill>
              </a:rPr>
              <a:t>Intuitive theories of happiness</a:t>
            </a:r>
            <a:endParaRPr lang="en-GB" i="1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GB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Intuitive theories</a:t>
            </a:r>
            <a:endParaRPr lang="en-GB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99"/>
                </a:solidFill>
              </a:rPr>
              <a:t>We develop intuitive theories to explain all manner of complex situations. They: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are not explicitly taught.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lead to biases.</a:t>
            </a:r>
          </a:p>
          <a:p>
            <a:r>
              <a:rPr lang="en-GB" dirty="0" smtClean="0">
                <a:solidFill>
                  <a:srgbClr val="FFFF99"/>
                </a:solidFill>
              </a:rPr>
              <a:t>are strongly resistant to counterevidence.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8452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GB" dirty="0" smtClean="0">
                <a:solidFill>
                  <a:srgbClr val="FFFF99"/>
                </a:solidFill>
              </a:rPr>
              <a:t>Considering </a:t>
            </a:r>
            <a:r>
              <a:rPr lang="en-GB" dirty="0">
                <a:solidFill>
                  <a:srgbClr val="FFFF99"/>
                </a:solidFill>
              </a:rPr>
              <a:t>the root causes of happiness generates at least two common and powerful intuitive theories that are somewhat contradictory</a:t>
            </a:r>
            <a:r>
              <a:rPr lang="en-GB" dirty="0" smtClean="0">
                <a:solidFill>
                  <a:srgbClr val="FFFF99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FF99"/>
                </a:solidFill>
              </a:rPr>
              <a:t>that </a:t>
            </a:r>
            <a:r>
              <a:rPr lang="en-GB" dirty="0">
                <a:solidFill>
                  <a:srgbClr val="FFFF99"/>
                </a:solidFill>
              </a:rPr>
              <a:t>people are born with pessimistic or optimistic worldviews that shape how they respond to life’s adversities. </a:t>
            </a:r>
            <a:endParaRPr lang="en-GB" dirty="0" smtClean="0">
              <a:solidFill>
                <a:srgbClr val="FFFF99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rgbClr val="FFFF99"/>
                </a:solidFill>
              </a:rPr>
              <a:t>that major events will have life-changing consequences</a:t>
            </a:r>
            <a:r>
              <a:rPr lang="en-GB" dirty="0" smtClean="0">
                <a:solidFill>
                  <a:srgbClr val="FFFF99"/>
                </a:solidFill>
              </a:rPr>
              <a:t>.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1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FF99"/>
                </a:solidFill>
              </a:rPr>
              <a:t>When you consider both intuitive theories, that we </a:t>
            </a:r>
            <a:r>
              <a:rPr lang="en-GB" dirty="0" smtClean="0">
                <a:solidFill>
                  <a:srgbClr val="FFFF99"/>
                </a:solidFill>
              </a:rPr>
              <a:t>are either </a:t>
            </a:r>
            <a:r>
              <a:rPr lang="en-GB" dirty="0">
                <a:solidFill>
                  <a:srgbClr val="FFFF99"/>
                </a:solidFill>
              </a:rPr>
              <a:t>born happy or are made happy by events, the </a:t>
            </a:r>
            <a:r>
              <a:rPr lang="en-GB" dirty="0" smtClean="0">
                <a:solidFill>
                  <a:srgbClr val="FFFF99"/>
                </a:solidFill>
              </a:rPr>
              <a:t>science indicates </a:t>
            </a:r>
            <a:r>
              <a:rPr lang="en-GB" dirty="0">
                <a:solidFill>
                  <a:srgbClr val="FFFF99"/>
                </a:solidFill>
              </a:rPr>
              <a:t>that there is still a considerable missing piece </a:t>
            </a:r>
            <a:r>
              <a:rPr lang="en-GB" dirty="0" smtClean="0">
                <a:solidFill>
                  <a:srgbClr val="FFFF99"/>
                </a:solidFill>
              </a:rPr>
              <a:t>of the </a:t>
            </a:r>
            <a:r>
              <a:rPr lang="en-GB" dirty="0">
                <a:solidFill>
                  <a:srgbClr val="FFFF99"/>
                </a:solidFill>
              </a:rPr>
              <a:t>puzzle. What could it be? </a:t>
            </a:r>
            <a:endParaRPr lang="en-GB" dirty="0" smtClean="0">
              <a:solidFill>
                <a:srgbClr val="FFFF99"/>
              </a:solidFill>
            </a:endParaRPr>
          </a:p>
          <a:p>
            <a:r>
              <a:rPr lang="en-GB" dirty="0" smtClean="0">
                <a:solidFill>
                  <a:srgbClr val="FFFF99"/>
                </a:solidFill>
              </a:rPr>
              <a:t>The </a:t>
            </a:r>
            <a:r>
              <a:rPr lang="en-GB" dirty="0">
                <a:solidFill>
                  <a:srgbClr val="FFFF99"/>
                </a:solidFill>
              </a:rPr>
              <a:t>answer is </a:t>
            </a:r>
            <a:r>
              <a:rPr lang="en-GB" i="1" dirty="0">
                <a:solidFill>
                  <a:srgbClr val="FFFF99"/>
                </a:solidFill>
              </a:rPr>
              <a:t>the way </a:t>
            </a:r>
            <a:r>
              <a:rPr lang="en-GB" i="1" dirty="0" smtClean="0">
                <a:solidFill>
                  <a:srgbClr val="FFFF99"/>
                </a:solidFill>
              </a:rPr>
              <a:t>that you </a:t>
            </a:r>
            <a:r>
              <a:rPr lang="en-GB" i="1" dirty="0">
                <a:solidFill>
                  <a:srgbClr val="FFFF99"/>
                </a:solidFill>
              </a:rPr>
              <a:t>respond to life events</a:t>
            </a:r>
            <a:r>
              <a:rPr lang="en-GB" dirty="0">
                <a:solidFill>
                  <a:srgbClr val="FFFF99"/>
                </a:solidFill>
              </a:rPr>
              <a:t> over and beyond what </a:t>
            </a:r>
            <a:r>
              <a:rPr lang="en-GB" dirty="0" smtClean="0">
                <a:solidFill>
                  <a:srgbClr val="FFFF99"/>
                </a:solidFill>
              </a:rPr>
              <a:t>your biological </a:t>
            </a:r>
            <a:r>
              <a:rPr lang="en-GB" dirty="0">
                <a:solidFill>
                  <a:srgbClr val="FFFF99"/>
                </a:solidFill>
              </a:rPr>
              <a:t>dispositions may be, and what life throws at you.</a:t>
            </a:r>
          </a:p>
          <a:p>
            <a:r>
              <a:rPr lang="en-GB" dirty="0">
                <a:solidFill>
                  <a:srgbClr val="FFFF99"/>
                </a:solidFill>
              </a:rPr>
              <a:t>O</a:t>
            </a:r>
            <a:r>
              <a:rPr lang="en-GB" dirty="0" smtClean="0">
                <a:solidFill>
                  <a:srgbClr val="FFFF99"/>
                </a:solidFill>
              </a:rPr>
              <a:t>ur </a:t>
            </a:r>
            <a:r>
              <a:rPr lang="en-GB" dirty="0">
                <a:solidFill>
                  <a:srgbClr val="FFFF99"/>
                </a:solidFill>
              </a:rPr>
              <a:t>way of coping can be shaped by effort and </a:t>
            </a:r>
            <a:r>
              <a:rPr lang="en-GB" dirty="0" smtClean="0">
                <a:solidFill>
                  <a:srgbClr val="FFFF99"/>
                </a:solidFill>
              </a:rPr>
              <a:t>support from </a:t>
            </a:r>
            <a:r>
              <a:rPr lang="en-GB" dirty="0">
                <a:solidFill>
                  <a:srgbClr val="FFFF99"/>
                </a:solidFill>
              </a:rPr>
              <a:t>those around </a:t>
            </a:r>
            <a:r>
              <a:rPr lang="en-GB" dirty="0" smtClean="0">
                <a:solidFill>
                  <a:srgbClr val="FFFF99"/>
                </a:solidFill>
              </a:rPr>
              <a:t>us.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170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Happiness Hacks  </vt:lpstr>
      <vt:lpstr>Intuitive theories</vt:lpstr>
      <vt:lpstr>PowerPoint Presentation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48</cp:revision>
  <dcterms:created xsi:type="dcterms:W3CDTF">2019-07-02T14:43:56Z</dcterms:created>
  <dcterms:modified xsi:type="dcterms:W3CDTF">2019-11-06T11:08:28Z</dcterms:modified>
</cp:coreProperties>
</file>