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ity Rimmer" initials="V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660"/>
  </p:normalViewPr>
  <p:slideViewPr>
    <p:cSldViewPr>
      <p:cViewPr varScale="1">
        <p:scale>
          <a:sx n="71" d="100"/>
          <a:sy n="71" d="100"/>
        </p:scale>
        <p:origin x="-102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smtClean="0">
                <a:solidFill>
                  <a:srgbClr val="FFFF99"/>
                </a:solidFill>
              </a:rPr>
              <a:t>12. </a:t>
            </a:r>
            <a:r>
              <a:rPr lang="en-GB" i="1" dirty="0" smtClean="0">
                <a:solidFill>
                  <a:srgbClr val="FFFF99"/>
                </a:solidFill>
              </a:rPr>
              <a:t>Mummy’s little helper</a:t>
            </a:r>
            <a:endParaRPr lang="en-GB" i="1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Young </a:t>
            </a:r>
            <a:r>
              <a:rPr lang="en-GB" dirty="0">
                <a:solidFill>
                  <a:srgbClr val="FFFF99"/>
                </a:solidFill>
              </a:rPr>
              <a:t>children will </a:t>
            </a:r>
            <a:r>
              <a:rPr lang="en-GB" dirty="0" smtClean="0">
                <a:solidFill>
                  <a:srgbClr val="FFFF99"/>
                </a:solidFill>
              </a:rPr>
              <a:t>help others</a:t>
            </a:r>
            <a:r>
              <a:rPr lang="en-GB" dirty="0">
                <a:solidFill>
                  <a:srgbClr val="FFFF99"/>
                </a:solidFill>
              </a:rPr>
              <a:t>, although the motivation for such altruism </a:t>
            </a:r>
            <a:r>
              <a:rPr lang="en-GB" dirty="0" smtClean="0">
                <a:solidFill>
                  <a:srgbClr val="FFFF99"/>
                </a:solidFill>
              </a:rPr>
              <a:t>remains controversial </a:t>
            </a:r>
            <a:r>
              <a:rPr lang="en-GB" dirty="0">
                <a:solidFill>
                  <a:srgbClr val="FFFF99"/>
                </a:solidFill>
              </a:rPr>
              <a:t>(Wynn et al., 2018).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>
                <a:solidFill>
                  <a:srgbClr val="FFFF99"/>
                </a:solidFill>
              </a:rPr>
              <a:t>With age, however, </a:t>
            </a:r>
            <a:r>
              <a:rPr lang="en-GB" dirty="0" smtClean="0">
                <a:solidFill>
                  <a:srgbClr val="FFFF99"/>
                </a:solidFill>
              </a:rPr>
              <a:t>many of </a:t>
            </a:r>
            <a:r>
              <a:rPr lang="en-GB" dirty="0">
                <a:solidFill>
                  <a:srgbClr val="FFFF99"/>
                </a:solidFill>
              </a:rPr>
              <a:t>us start to help others even though we will not </a:t>
            </a:r>
            <a:r>
              <a:rPr lang="en-GB" dirty="0" smtClean="0">
                <a:solidFill>
                  <a:srgbClr val="FFFF99"/>
                </a:solidFill>
              </a:rPr>
              <a:t>be guaranteed </a:t>
            </a:r>
            <a:r>
              <a:rPr lang="en-GB" dirty="0">
                <a:solidFill>
                  <a:srgbClr val="FFFF99"/>
                </a:solidFill>
              </a:rPr>
              <a:t>anything in return.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The </a:t>
            </a:r>
            <a:r>
              <a:rPr lang="en-GB" dirty="0">
                <a:solidFill>
                  <a:srgbClr val="FFFF99"/>
                </a:solidFill>
              </a:rPr>
              <a:t>motives for </a:t>
            </a:r>
            <a:r>
              <a:rPr lang="en-GB" dirty="0" smtClean="0">
                <a:solidFill>
                  <a:srgbClr val="FFFF99"/>
                </a:solidFill>
              </a:rPr>
              <a:t>adult unconditional </a:t>
            </a:r>
            <a:r>
              <a:rPr lang="en-GB" dirty="0">
                <a:solidFill>
                  <a:srgbClr val="FFFF99"/>
                </a:solidFill>
              </a:rPr>
              <a:t>altruism are also a matter of </a:t>
            </a:r>
            <a:r>
              <a:rPr lang="en-GB" dirty="0" smtClean="0">
                <a:solidFill>
                  <a:srgbClr val="FFFF99"/>
                </a:solidFill>
              </a:rPr>
              <a:t>debate. 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Acts </a:t>
            </a:r>
            <a:r>
              <a:rPr lang="en-GB" dirty="0">
                <a:solidFill>
                  <a:srgbClr val="FFFF99"/>
                </a:solidFill>
              </a:rPr>
              <a:t>of kindness can have benefits </a:t>
            </a:r>
            <a:r>
              <a:rPr lang="en-GB" dirty="0" smtClean="0">
                <a:solidFill>
                  <a:srgbClr val="FFFF99"/>
                </a:solidFill>
              </a:rPr>
              <a:t>for the </a:t>
            </a:r>
            <a:r>
              <a:rPr lang="en-GB" dirty="0">
                <a:solidFill>
                  <a:srgbClr val="FFFF99"/>
                </a:solidFill>
              </a:rPr>
              <a:t>one doing the helping, and not necessarily from </a:t>
            </a:r>
            <a:r>
              <a:rPr lang="en-GB" dirty="0" smtClean="0">
                <a:solidFill>
                  <a:srgbClr val="FFFF99"/>
                </a:solidFill>
              </a:rPr>
              <a:t>those who </a:t>
            </a:r>
            <a:r>
              <a:rPr lang="en-GB" dirty="0">
                <a:solidFill>
                  <a:srgbClr val="FFFF99"/>
                </a:solidFill>
              </a:rPr>
              <a:t>immediately benefit from that help. </a:t>
            </a:r>
          </a:p>
        </p:txBody>
      </p:sp>
    </p:spTree>
    <p:extLst>
      <p:ext uri="{BB962C8B-B14F-4D97-AF65-F5344CB8AC3E}">
        <p14:creationId xmlns:p14="http://schemas.microsoft.com/office/powerpoint/2010/main" val="283483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99"/>
                </a:solidFill>
              </a:rPr>
              <a:t>Past </a:t>
            </a:r>
            <a:r>
              <a:rPr lang="en-GB" dirty="0" smtClean="0">
                <a:solidFill>
                  <a:srgbClr val="FFFF99"/>
                </a:solidFill>
              </a:rPr>
              <a:t>studies indicate </a:t>
            </a:r>
            <a:r>
              <a:rPr lang="en-GB" dirty="0">
                <a:solidFill>
                  <a:srgbClr val="FFFF99"/>
                </a:solidFill>
              </a:rPr>
              <a:t>that the link </a:t>
            </a:r>
            <a:r>
              <a:rPr lang="en-GB" dirty="0" smtClean="0">
                <a:solidFill>
                  <a:srgbClr val="FFFF99"/>
                </a:solidFill>
              </a:rPr>
              <a:t>between happiness </a:t>
            </a:r>
            <a:r>
              <a:rPr lang="en-GB" dirty="0">
                <a:solidFill>
                  <a:srgbClr val="FFFF99"/>
                </a:solidFill>
              </a:rPr>
              <a:t>and </a:t>
            </a:r>
            <a:r>
              <a:rPr lang="en-GB" dirty="0" err="1">
                <a:solidFill>
                  <a:srgbClr val="FFFF99"/>
                </a:solidFill>
              </a:rPr>
              <a:t>prosociality</a:t>
            </a:r>
            <a:r>
              <a:rPr lang="en-GB" dirty="0">
                <a:solidFill>
                  <a:srgbClr val="FFFF99"/>
                </a:solidFill>
              </a:rPr>
              <a:t> </a:t>
            </a:r>
            <a:r>
              <a:rPr lang="en-GB" dirty="0" smtClean="0">
                <a:solidFill>
                  <a:srgbClr val="FFFF99"/>
                </a:solidFill>
              </a:rPr>
              <a:t>is </a:t>
            </a:r>
            <a:r>
              <a:rPr lang="en-GB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bidirectional</a:t>
            </a:r>
            <a:r>
              <a:rPr lang="en-GB" dirty="0" smtClean="0">
                <a:solidFill>
                  <a:srgbClr val="FFFF99"/>
                </a:solidFill>
              </a:rPr>
              <a:t> </a:t>
            </a:r>
            <a:r>
              <a:rPr lang="en-GB" dirty="0">
                <a:solidFill>
                  <a:srgbClr val="FFFF99"/>
                </a:solidFill>
              </a:rPr>
              <a:t>– not only do </a:t>
            </a:r>
            <a:r>
              <a:rPr lang="en-GB" dirty="0" smtClean="0">
                <a:solidFill>
                  <a:srgbClr val="FFFF99"/>
                </a:solidFill>
              </a:rPr>
              <a:t>happy people </a:t>
            </a:r>
            <a:r>
              <a:rPr lang="en-GB" dirty="0">
                <a:solidFill>
                  <a:srgbClr val="FFFF99"/>
                </a:solidFill>
              </a:rPr>
              <a:t>help others, but </a:t>
            </a:r>
            <a:r>
              <a:rPr lang="en-GB" dirty="0" smtClean="0">
                <a:solidFill>
                  <a:srgbClr val="FFFF99"/>
                </a:solidFill>
              </a:rPr>
              <a:t>helping others </a:t>
            </a:r>
            <a:r>
              <a:rPr lang="en-GB" dirty="0">
                <a:solidFill>
                  <a:srgbClr val="FFFF99"/>
                </a:solidFill>
              </a:rPr>
              <a:t>also increases one’s own </a:t>
            </a:r>
            <a:r>
              <a:rPr lang="en-GB" dirty="0" smtClean="0">
                <a:solidFill>
                  <a:srgbClr val="FFFF99"/>
                </a:solidFill>
              </a:rPr>
              <a:t>well-being (Dunn </a:t>
            </a:r>
            <a:r>
              <a:rPr lang="en-GB" dirty="0">
                <a:solidFill>
                  <a:srgbClr val="FFFF99"/>
                </a:solidFill>
              </a:rPr>
              <a:t>et al., </a:t>
            </a:r>
            <a:r>
              <a:rPr lang="en-GB" dirty="0" smtClean="0">
                <a:solidFill>
                  <a:srgbClr val="FFFF99"/>
                </a:solidFill>
              </a:rPr>
              <a:t>2008; Lyubomirsky </a:t>
            </a:r>
            <a:r>
              <a:rPr lang="en-GB" dirty="0">
                <a:solidFill>
                  <a:srgbClr val="FFFF99"/>
                </a:solidFill>
              </a:rPr>
              <a:t>et al., 2005b; </a:t>
            </a:r>
            <a:r>
              <a:rPr lang="en-GB" dirty="0" smtClean="0">
                <a:solidFill>
                  <a:srgbClr val="FFFF99"/>
                </a:solidFill>
              </a:rPr>
              <a:t>Weinstein and </a:t>
            </a:r>
            <a:r>
              <a:rPr lang="en-GB" dirty="0">
                <a:solidFill>
                  <a:srgbClr val="FFFF99"/>
                </a:solidFill>
              </a:rPr>
              <a:t>R</a:t>
            </a:r>
            <a:r>
              <a:rPr lang="en-GB" dirty="0" smtClean="0">
                <a:solidFill>
                  <a:srgbClr val="FFFF99"/>
                </a:solidFill>
              </a:rPr>
              <a:t>yan</a:t>
            </a:r>
            <a:r>
              <a:rPr lang="en-GB" dirty="0">
                <a:solidFill>
                  <a:srgbClr val="FFFF99"/>
                </a:solidFill>
              </a:rPr>
              <a:t>, 2010).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21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Are you </a:t>
            </a:r>
            <a:r>
              <a:rPr lang="en-GB" strike="sngStrike" dirty="0" smtClean="0">
                <a:solidFill>
                  <a:srgbClr val="FFFF99"/>
                </a:solidFill>
              </a:rPr>
              <a:t>getting</a:t>
            </a:r>
            <a:r>
              <a:rPr lang="en-GB" dirty="0" smtClean="0">
                <a:solidFill>
                  <a:srgbClr val="FFFF99"/>
                </a:solidFill>
              </a:rPr>
              <a:t> giving five-a-day?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99"/>
                </a:solidFill>
              </a:rPr>
              <a:t>Sonja Lyubomirsky</a:t>
            </a:r>
            <a:r>
              <a:rPr lang="en-GB" dirty="0">
                <a:solidFill>
                  <a:srgbClr val="FFFF99"/>
                </a:solidFill>
              </a:rPr>
              <a:t>, a </a:t>
            </a:r>
            <a:r>
              <a:rPr lang="en-GB" dirty="0" smtClean="0">
                <a:solidFill>
                  <a:srgbClr val="FFFF99"/>
                </a:solidFill>
              </a:rPr>
              <a:t>leading expert </a:t>
            </a:r>
            <a:r>
              <a:rPr lang="en-GB" dirty="0">
                <a:solidFill>
                  <a:srgbClr val="FFFF99"/>
                </a:solidFill>
              </a:rPr>
              <a:t>in positive psychology, </a:t>
            </a:r>
            <a:r>
              <a:rPr lang="en-GB" dirty="0" smtClean="0">
                <a:solidFill>
                  <a:srgbClr val="FFFF99"/>
                </a:solidFill>
              </a:rPr>
              <a:t>has advocated </a:t>
            </a:r>
            <a:r>
              <a:rPr lang="en-GB" dirty="0">
                <a:solidFill>
                  <a:srgbClr val="FFFF99"/>
                </a:solidFill>
              </a:rPr>
              <a:t>encouraging </a:t>
            </a:r>
            <a:r>
              <a:rPr lang="en-GB" dirty="0" smtClean="0">
                <a:solidFill>
                  <a:srgbClr val="FFFF99"/>
                </a:solidFill>
              </a:rPr>
              <a:t>individuals to </a:t>
            </a:r>
            <a:r>
              <a:rPr lang="en-GB" dirty="0">
                <a:solidFill>
                  <a:srgbClr val="FFFF99"/>
                </a:solidFill>
              </a:rPr>
              <a:t>perform random and novel </a:t>
            </a:r>
            <a:r>
              <a:rPr lang="en-GB" dirty="0" smtClean="0">
                <a:solidFill>
                  <a:srgbClr val="FFFF99"/>
                </a:solidFill>
              </a:rPr>
              <a:t>acts of </a:t>
            </a:r>
            <a:r>
              <a:rPr lang="en-GB" dirty="0">
                <a:solidFill>
                  <a:srgbClr val="FFFF99"/>
                </a:solidFill>
              </a:rPr>
              <a:t>kindness as a way to </a:t>
            </a:r>
            <a:r>
              <a:rPr lang="en-GB" dirty="0" smtClean="0">
                <a:solidFill>
                  <a:srgbClr val="FFFF99"/>
                </a:solidFill>
              </a:rPr>
              <a:t>boost happiness</a:t>
            </a:r>
            <a:r>
              <a:rPr lang="en-GB" dirty="0">
                <a:solidFill>
                  <a:srgbClr val="FFFF99"/>
                </a:solidFill>
              </a:rPr>
              <a:t>.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She </a:t>
            </a:r>
            <a:r>
              <a:rPr lang="en-GB" dirty="0">
                <a:solidFill>
                  <a:srgbClr val="FFFF99"/>
                </a:solidFill>
              </a:rPr>
              <a:t>and her </a:t>
            </a:r>
            <a:r>
              <a:rPr lang="en-GB" dirty="0" smtClean="0">
                <a:solidFill>
                  <a:srgbClr val="FFFF99"/>
                </a:solidFill>
              </a:rPr>
              <a:t>colleagues have </a:t>
            </a:r>
            <a:r>
              <a:rPr lang="en-GB" dirty="0">
                <a:solidFill>
                  <a:srgbClr val="FFFF99"/>
                </a:solidFill>
              </a:rPr>
              <a:t>found that undertaking </a:t>
            </a:r>
            <a:r>
              <a:rPr lang="en-GB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acts </a:t>
            </a:r>
            <a:r>
              <a:rPr lang="en-GB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kindness per day </a:t>
            </a:r>
            <a:r>
              <a:rPr lang="en-GB" dirty="0">
                <a:solidFill>
                  <a:srgbClr val="FFFF99"/>
                </a:solidFill>
              </a:rPr>
              <a:t>will result </a:t>
            </a:r>
            <a:r>
              <a:rPr lang="en-GB" dirty="0" smtClean="0">
                <a:solidFill>
                  <a:srgbClr val="FFFF99"/>
                </a:solidFill>
              </a:rPr>
              <a:t>in higher </a:t>
            </a:r>
            <a:r>
              <a:rPr lang="en-GB" dirty="0">
                <a:solidFill>
                  <a:srgbClr val="FFFF99"/>
                </a:solidFill>
              </a:rPr>
              <a:t>levels of well-being </a:t>
            </a:r>
            <a:r>
              <a:rPr lang="en-GB" dirty="0" smtClean="0">
                <a:solidFill>
                  <a:srgbClr val="FFFF99"/>
                </a:solidFill>
              </a:rPr>
              <a:t>than doing </a:t>
            </a:r>
            <a:r>
              <a:rPr lang="en-GB" dirty="0">
                <a:solidFill>
                  <a:srgbClr val="FFFF99"/>
                </a:solidFill>
              </a:rPr>
              <a:t>one act per day for a </a:t>
            </a:r>
            <a:r>
              <a:rPr lang="en-GB" dirty="0" smtClean="0">
                <a:solidFill>
                  <a:srgbClr val="FFFF99"/>
                </a:solidFill>
              </a:rPr>
              <a:t>week (Lyubomirsky </a:t>
            </a:r>
            <a:r>
              <a:rPr lang="en-GB" dirty="0">
                <a:solidFill>
                  <a:srgbClr val="FFFF99"/>
                </a:solidFill>
              </a:rPr>
              <a:t>et al., 2005b). </a:t>
            </a:r>
          </a:p>
        </p:txBody>
      </p:sp>
    </p:spTree>
    <p:extLst>
      <p:ext uri="{BB962C8B-B14F-4D97-AF65-F5344CB8AC3E}">
        <p14:creationId xmlns:p14="http://schemas.microsoft.com/office/powerpoint/2010/main" val="42826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These acts should be: 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Novel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Unconditional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Directed at different recipients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Why not give it a try?</a:t>
            </a: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If </a:t>
            </a:r>
            <a:r>
              <a:rPr lang="en-GB" dirty="0">
                <a:solidFill>
                  <a:srgbClr val="FFFF99"/>
                </a:solidFill>
              </a:rPr>
              <a:t>you can maintain your </a:t>
            </a:r>
            <a:r>
              <a:rPr lang="en-GB" dirty="0" smtClean="0">
                <a:solidFill>
                  <a:srgbClr val="FFFF99"/>
                </a:solidFill>
              </a:rPr>
              <a:t>five daily </a:t>
            </a:r>
            <a:r>
              <a:rPr lang="en-GB" dirty="0">
                <a:solidFill>
                  <a:srgbClr val="FFFF99"/>
                </a:solidFill>
              </a:rPr>
              <a:t>acts of kindness (think of it </a:t>
            </a:r>
            <a:r>
              <a:rPr lang="en-GB" dirty="0" smtClean="0">
                <a:solidFill>
                  <a:srgbClr val="FFFF99"/>
                </a:solidFill>
              </a:rPr>
              <a:t>like your </a:t>
            </a:r>
            <a:r>
              <a:rPr lang="en-GB" dirty="0">
                <a:solidFill>
                  <a:srgbClr val="FFFF99"/>
                </a:solidFill>
              </a:rPr>
              <a:t>five-a-day fruit and veg target</a:t>
            </a:r>
            <a:r>
              <a:rPr lang="en-GB" dirty="0" smtClean="0">
                <a:solidFill>
                  <a:srgbClr val="FFFF99"/>
                </a:solidFill>
              </a:rPr>
              <a:t>), you </a:t>
            </a:r>
            <a:r>
              <a:rPr lang="en-GB" dirty="0">
                <a:solidFill>
                  <a:srgbClr val="FFFF99"/>
                </a:solidFill>
              </a:rPr>
              <a:t>should feel happier. </a:t>
            </a:r>
          </a:p>
        </p:txBody>
      </p:sp>
    </p:spTree>
    <p:extLst>
      <p:ext uri="{BB962C8B-B14F-4D97-AF65-F5344CB8AC3E}">
        <p14:creationId xmlns:p14="http://schemas.microsoft.com/office/powerpoint/2010/main" val="73909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dirty="0" smtClean="0">
                <a:solidFill>
                  <a:srgbClr val="FFFF99"/>
                </a:solidFill>
              </a:rPr>
              <a:t>‘</a:t>
            </a:r>
            <a:r>
              <a:rPr lang="en-GB" sz="4800" dirty="0">
                <a:solidFill>
                  <a:srgbClr val="FFFF99"/>
                </a:solidFill>
              </a:rPr>
              <a:t>true </a:t>
            </a:r>
            <a:r>
              <a:rPr lang="en-GB" sz="4800" dirty="0" smtClean="0">
                <a:solidFill>
                  <a:srgbClr val="FFFF99"/>
                </a:solidFill>
              </a:rPr>
              <a:t>happiness comes </a:t>
            </a:r>
            <a:r>
              <a:rPr lang="en-GB" sz="4800" dirty="0">
                <a:solidFill>
                  <a:srgbClr val="FFFF99"/>
                </a:solidFill>
              </a:rPr>
              <a:t>from making others </a:t>
            </a:r>
            <a:r>
              <a:rPr lang="en-GB" sz="4800" dirty="0" smtClean="0">
                <a:solidFill>
                  <a:srgbClr val="FFFF99"/>
                </a:solidFill>
              </a:rPr>
              <a:t>happy’ </a:t>
            </a:r>
          </a:p>
          <a:p>
            <a:pPr marL="0" indent="0" algn="ctr">
              <a:buNone/>
            </a:pPr>
            <a:r>
              <a:rPr lang="en-GB" sz="4800" i="1" dirty="0" smtClean="0">
                <a:solidFill>
                  <a:srgbClr val="FFFF99"/>
                </a:solidFill>
              </a:rPr>
              <a:t>- Hindu proverb </a:t>
            </a:r>
            <a:endParaRPr lang="en-GB" sz="4800" i="1" dirty="0">
              <a:solidFill>
                <a:srgbClr val="FFFF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27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267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Happiness Hacks  </vt:lpstr>
      <vt:lpstr>PowerPoint Presentation</vt:lpstr>
      <vt:lpstr>PowerPoint Presentation</vt:lpstr>
      <vt:lpstr>Are you getting giving five-a-day?</vt:lpstr>
      <vt:lpstr>These acts should be: </vt:lpstr>
      <vt:lpstr>Why not give it a try?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53</cp:revision>
  <dcterms:created xsi:type="dcterms:W3CDTF">2019-07-02T14:43:56Z</dcterms:created>
  <dcterms:modified xsi:type="dcterms:W3CDTF">2019-11-06T11:08:37Z</dcterms:modified>
</cp:coreProperties>
</file>