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ity Rimmer" initials="V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75" autoAdjust="0"/>
    <p:restoredTop sz="94660"/>
  </p:normalViewPr>
  <p:slideViewPr>
    <p:cSldViewPr>
      <p:cViewPr>
        <p:scale>
          <a:sx n="75" d="100"/>
          <a:sy n="75" d="100"/>
        </p:scale>
        <p:origin x="-72" y="-7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9497A1-3EF1-4A68-B396-A68946E42D03}" type="datetimeFigureOut">
              <a:rPr lang="en-GB" smtClean="0"/>
              <a:t>06/11/2019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D18A27-D282-4B2D-93D1-1F38D99712B6}" type="slidenum">
              <a:rPr lang="en-GB" smtClean="0"/>
              <a:t>‹#›</a:t>
            </a:fld>
            <a:endParaRPr lang="en-GB"/>
          </a:p>
        </p:txBody>
      </p:sp>
    </p:spTree>
    <p:extLst>
      <p:ext uri="{BB962C8B-B14F-4D97-AF65-F5344CB8AC3E}">
        <p14:creationId xmlns:p14="http://schemas.microsoft.com/office/powerpoint/2010/main" val="3138280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D18A27-D282-4B2D-93D1-1F38D99712B6}" type="slidenum">
              <a:rPr lang="en-GB" smtClean="0"/>
              <a:t>1</a:t>
            </a:fld>
            <a:endParaRPr lang="en-GB"/>
          </a:p>
        </p:txBody>
      </p:sp>
    </p:spTree>
    <p:extLst>
      <p:ext uri="{BB962C8B-B14F-4D97-AF65-F5344CB8AC3E}">
        <p14:creationId xmlns:p14="http://schemas.microsoft.com/office/powerpoint/2010/main" val="3340481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3E643B9-633D-4656-AC14-7752CFFF20EB}" type="datetimeFigureOut">
              <a:rPr lang="en-GB" smtClean="0"/>
              <a:t>06/11/2019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20062536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E643B9-633D-4656-AC14-7752CFFF20EB}" type="datetimeFigureOut">
              <a:rPr lang="en-GB" smtClean="0"/>
              <a:t>06/11/2019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747027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E643B9-633D-4656-AC14-7752CFFF20EB}" type="datetimeFigureOut">
              <a:rPr lang="en-GB" smtClean="0"/>
              <a:t>06/11/2019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151857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E643B9-633D-4656-AC14-7752CFFF20EB}" type="datetimeFigureOut">
              <a:rPr lang="en-GB" smtClean="0"/>
              <a:t>06/11/2019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11520757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E643B9-633D-4656-AC14-7752CFFF20EB}" type="datetimeFigureOut">
              <a:rPr lang="en-GB" smtClean="0"/>
              <a:t>06/11/2019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2411677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3E643B9-633D-4656-AC14-7752CFFF20EB}" type="datetimeFigureOut">
              <a:rPr lang="en-GB" smtClean="0"/>
              <a:t>06/11/2019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1431412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3E643B9-633D-4656-AC14-7752CFFF20EB}" type="datetimeFigureOut">
              <a:rPr lang="en-GB" smtClean="0"/>
              <a:t>06/11/2019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3776774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3E643B9-633D-4656-AC14-7752CFFF20EB}" type="datetimeFigureOut">
              <a:rPr lang="en-GB" smtClean="0"/>
              <a:t>06/11/2019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2714889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643B9-633D-4656-AC14-7752CFFF20EB}" type="datetimeFigureOut">
              <a:rPr lang="en-GB" smtClean="0"/>
              <a:t>06/11/2019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1650018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643B9-633D-4656-AC14-7752CFFF20EB}" type="datetimeFigureOut">
              <a:rPr lang="en-GB" smtClean="0"/>
              <a:t>06/11/2019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2707669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643B9-633D-4656-AC14-7752CFFF20EB}" type="datetimeFigureOut">
              <a:rPr lang="en-GB" smtClean="0"/>
              <a:t>06/11/2019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362671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643B9-633D-4656-AC14-7752CFFF20EB}" type="datetimeFigureOut">
              <a:rPr lang="en-GB" smtClean="0"/>
              <a:t>06/11/2019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69794-DB77-4963-800C-D8E147F7CBCE}" type="slidenum">
              <a:rPr lang="en-GB" smtClean="0"/>
              <a:t>‹#›</a:t>
            </a:fld>
            <a:endParaRPr lang="en-GB"/>
          </a:p>
        </p:txBody>
      </p:sp>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rot="16200000">
            <a:off x="4261230" y="2048090"/>
            <a:ext cx="621539" cy="914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1589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4548" y="980728"/>
            <a:ext cx="7772400" cy="1470025"/>
          </a:xfrm>
        </p:spPr>
        <p:txBody>
          <a:bodyPr/>
          <a:lstStyle/>
          <a:p>
            <a:r>
              <a:rPr lang="en-GB" dirty="0">
                <a:solidFill>
                  <a:srgbClr val="FFFF99"/>
                </a:solidFill>
              </a:rPr>
              <a:t>H</a:t>
            </a:r>
            <a:r>
              <a:rPr lang="en-GB" dirty="0" smtClean="0">
                <a:solidFill>
                  <a:srgbClr val="FFFF99"/>
                </a:solidFill>
              </a:rPr>
              <a:t>appiness Hacks </a:t>
            </a:r>
            <a:br>
              <a:rPr lang="en-GB" dirty="0" smtClean="0">
                <a:solidFill>
                  <a:srgbClr val="FFFF99"/>
                </a:solidFill>
              </a:rPr>
            </a:br>
            <a:endParaRPr lang="en-GB" dirty="0">
              <a:solidFill>
                <a:srgbClr val="FFFF99"/>
              </a:solidFill>
            </a:endParaRPr>
          </a:p>
        </p:txBody>
      </p:sp>
      <p:sp>
        <p:nvSpPr>
          <p:cNvPr id="3" name="Subtitle 2"/>
          <p:cNvSpPr>
            <a:spLocks noGrp="1"/>
          </p:cNvSpPr>
          <p:nvPr>
            <p:ph type="subTitle" idx="1"/>
          </p:nvPr>
        </p:nvSpPr>
        <p:spPr>
          <a:xfrm>
            <a:off x="1115616" y="4869160"/>
            <a:ext cx="7128792" cy="1752600"/>
          </a:xfrm>
        </p:spPr>
        <p:txBody>
          <a:bodyPr/>
          <a:lstStyle/>
          <a:p>
            <a:r>
              <a:rPr lang="en-GB" i="1" dirty="0" smtClean="0">
                <a:solidFill>
                  <a:srgbClr val="FFFF99"/>
                </a:solidFill>
              </a:rPr>
              <a:t>13. </a:t>
            </a:r>
            <a:r>
              <a:rPr lang="en-GB" i="1" dirty="0" smtClean="0">
                <a:solidFill>
                  <a:srgbClr val="FFFF99"/>
                </a:solidFill>
              </a:rPr>
              <a:t>The problem of perfectionism </a:t>
            </a:r>
            <a:endParaRPr lang="en-GB" i="1" dirty="0">
              <a:solidFill>
                <a:srgbClr val="FFFF99"/>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38364" y="2060848"/>
            <a:ext cx="1964768" cy="2610980"/>
          </a:xfrm>
          <a:prstGeom prst="rect">
            <a:avLst/>
          </a:prstGeom>
        </p:spPr>
      </p:pic>
    </p:spTree>
    <p:extLst>
      <p:ext uri="{BB962C8B-B14F-4D97-AF65-F5344CB8AC3E}">
        <p14:creationId xmlns:p14="http://schemas.microsoft.com/office/powerpoint/2010/main" val="2471904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sz="4000" dirty="0">
                <a:solidFill>
                  <a:srgbClr val="FFFF99"/>
                </a:solidFill>
              </a:rPr>
              <a:t>Winning at all costs is not, really, the way to a happier life.</a:t>
            </a:r>
          </a:p>
          <a:p>
            <a:endParaRPr lang="en-GB" dirty="0"/>
          </a:p>
        </p:txBody>
      </p:sp>
    </p:spTree>
    <p:extLst>
      <p:ext uri="{BB962C8B-B14F-4D97-AF65-F5344CB8AC3E}">
        <p14:creationId xmlns:p14="http://schemas.microsoft.com/office/powerpoint/2010/main" val="4050519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19"/>
            <a:ext cx="8229600" cy="4752529"/>
          </a:xfrm>
        </p:spPr>
        <p:txBody>
          <a:bodyPr>
            <a:normAutofit/>
          </a:bodyPr>
          <a:lstStyle/>
          <a:p>
            <a:pPr marL="0" indent="0">
              <a:buNone/>
            </a:pPr>
            <a:r>
              <a:rPr lang="en-GB" sz="3600" dirty="0" smtClean="0">
                <a:solidFill>
                  <a:srgbClr val="FFFF99"/>
                </a:solidFill>
              </a:rPr>
              <a:t>Conscientiousness, one of the Big Five personality traits, predicts longitudinal increases in perfectionism. This impacts student happiness</a:t>
            </a:r>
          </a:p>
          <a:p>
            <a:pPr marL="0" indent="0">
              <a:buNone/>
            </a:pPr>
            <a:r>
              <a:rPr lang="en-GB" sz="3600" dirty="0" smtClean="0">
                <a:solidFill>
                  <a:srgbClr val="FFFF99"/>
                </a:solidFill>
              </a:rPr>
              <a:t>(</a:t>
            </a:r>
            <a:r>
              <a:rPr lang="en-GB" sz="3600" dirty="0" err="1" smtClean="0">
                <a:solidFill>
                  <a:srgbClr val="FFFF99"/>
                </a:solidFill>
              </a:rPr>
              <a:t>Stoeber</a:t>
            </a:r>
            <a:r>
              <a:rPr lang="en-GB" sz="3600" dirty="0" smtClean="0">
                <a:solidFill>
                  <a:srgbClr val="FFFF99"/>
                </a:solidFill>
              </a:rPr>
              <a:t> </a:t>
            </a:r>
            <a:r>
              <a:rPr lang="en-GB" sz="3600" dirty="0">
                <a:solidFill>
                  <a:srgbClr val="FFFF99"/>
                </a:solidFill>
              </a:rPr>
              <a:t>et al., 2009). </a:t>
            </a:r>
            <a:endParaRPr lang="en-GB" sz="3600" dirty="0" smtClean="0">
              <a:solidFill>
                <a:srgbClr val="FFFF99"/>
              </a:solidFill>
            </a:endParaRPr>
          </a:p>
        </p:txBody>
      </p:sp>
    </p:spTree>
    <p:extLst>
      <p:ext uri="{BB962C8B-B14F-4D97-AF65-F5344CB8AC3E}">
        <p14:creationId xmlns:p14="http://schemas.microsoft.com/office/powerpoint/2010/main" val="3519296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7859216" cy="5289451"/>
          </a:xfrm>
        </p:spPr>
        <p:txBody>
          <a:bodyPr>
            <a:normAutofit/>
          </a:bodyPr>
          <a:lstStyle/>
          <a:p>
            <a:r>
              <a:rPr lang="en-GB" dirty="0">
                <a:solidFill>
                  <a:srgbClr val="FFFF99"/>
                </a:solidFill>
              </a:rPr>
              <a:t>According to recent meta-analysis of over 40,000 students in Western societies from 1989 to 2016, perfectionism in students has been increasing (Curran and Hill, 2017</a:t>
            </a:r>
            <a:r>
              <a:rPr lang="en-GB" dirty="0" smtClean="0">
                <a:solidFill>
                  <a:srgbClr val="FFFF99"/>
                </a:solidFill>
              </a:rPr>
              <a:t>).</a:t>
            </a:r>
            <a:endParaRPr lang="en-GB" dirty="0">
              <a:solidFill>
                <a:srgbClr val="FFFF99"/>
              </a:solidFill>
            </a:endParaRPr>
          </a:p>
          <a:p>
            <a:r>
              <a:rPr lang="en-GB" dirty="0" smtClean="0">
                <a:solidFill>
                  <a:srgbClr val="FFFF99"/>
                </a:solidFill>
              </a:rPr>
              <a:t>The </a:t>
            </a:r>
            <a:r>
              <a:rPr lang="en-GB" dirty="0">
                <a:solidFill>
                  <a:srgbClr val="FFFF99"/>
                </a:solidFill>
              </a:rPr>
              <a:t>authors of this analysis propose that political changes - accompanied by increased focus on key performance indicators, such as grades – have placed considerable pressure on recent generations of young people to strive.</a:t>
            </a:r>
          </a:p>
          <a:p>
            <a:endParaRPr lang="en-GB" dirty="0"/>
          </a:p>
        </p:txBody>
      </p:sp>
    </p:spTree>
    <p:extLst>
      <p:ext uri="{BB962C8B-B14F-4D97-AF65-F5344CB8AC3E}">
        <p14:creationId xmlns:p14="http://schemas.microsoft.com/office/powerpoint/2010/main" val="4290843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r>
              <a:rPr lang="en-GB" dirty="0" smtClean="0">
                <a:solidFill>
                  <a:srgbClr val="FFFF99"/>
                </a:solidFill>
              </a:rPr>
              <a:t>Perfectionism is related to both physical and mental health problems (Enns </a:t>
            </a:r>
            <a:r>
              <a:rPr lang="en-GB" dirty="0">
                <a:solidFill>
                  <a:srgbClr val="FFFF99"/>
                </a:solidFill>
              </a:rPr>
              <a:t>et al., 2002; Fry and </a:t>
            </a:r>
            <a:r>
              <a:rPr lang="en-GB" dirty="0" smtClean="0">
                <a:solidFill>
                  <a:srgbClr val="FFFF99"/>
                </a:solidFill>
              </a:rPr>
              <a:t>Debats, </a:t>
            </a:r>
            <a:r>
              <a:rPr lang="x-none" smtClean="0">
                <a:solidFill>
                  <a:srgbClr val="FFFF99"/>
                </a:solidFill>
              </a:rPr>
              <a:t>2009</a:t>
            </a:r>
            <a:r>
              <a:rPr lang="x-none">
                <a:solidFill>
                  <a:srgbClr val="FFFF99"/>
                </a:solidFill>
              </a:rPr>
              <a:t>). </a:t>
            </a:r>
            <a:endParaRPr lang="en-GB" dirty="0" smtClean="0">
              <a:solidFill>
                <a:srgbClr val="FFFF99"/>
              </a:solidFill>
            </a:endParaRPr>
          </a:p>
          <a:p>
            <a:r>
              <a:rPr lang="en-GB" dirty="0" smtClean="0">
                <a:solidFill>
                  <a:srgbClr val="FFFF99"/>
                </a:solidFill>
              </a:rPr>
              <a:t>Curran and Hill (2017) identify three different types of perfectionism: </a:t>
            </a:r>
            <a:r>
              <a:rPr lang="en-GB" dirty="0" smtClean="0">
                <a:solidFill>
                  <a:srgbClr val="FFFF99"/>
                </a:solidFill>
                <a:effectLst>
                  <a:outerShdw blurRad="38100" dist="38100" dir="2700000" algn="tl">
                    <a:srgbClr val="000000">
                      <a:alpha val="43137"/>
                    </a:srgbClr>
                  </a:outerShdw>
                </a:effectLst>
              </a:rPr>
              <a:t>self-oriented</a:t>
            </a:r>
            <a:r>
              <a:rPr lang="en-GB" dirty="0" smtClean="0">
                <a:solidFill>
                  <a:srgbClr val="FFFF99"/>
                </a:solidFill>
              </a:rPr>
              <a:t>, </a:t>
            </a:r>
            <a:r>
              <a:rPr lang="en-GB" dirty="0" smtClean="0">
                <a:solidFill>
                  <a:srgbClr val="FFFF99"/>
                </a:solidFill>
                <a:effectLst>
                  <a:outerShdw blurRad="38100" dist="38100" dir="2700000" algn="tl">
                    <a:srgbClr val="000000">
                      <a:alpha val="43137"/>
                    </a:srgbClr>
                  </a:outerShdw>
                </a:effectLst>
              </a:rPr>
              <a:t>other-oriented</a:t>
            </a:r>
            <a:r>
              <a:rPr lang="en-GB" dirty="0" smtClean="0">
                <a:solidFill>
                  <a:srgbClr val="FFFF99"/>
                </a:solidFill>
              </a:rPr>
              <a:t>, and </a:t>
            </a:r>
            <a:r>
              <a:rPr lang="en-GB" dirty="0" smtClean="0">
                <a:solidFill>
                  <a:srgbClr val="FFFF99"/>
                </a:solidFill>
                <a:effectLst>
                  <a:outerShdw blurRad="38100" dist="38100" dir="2700000" algn="tl">
                    <a:srgbClr val="000000">
                      <a:alpha val="43137"/>
                    </a:srgbClr>
                  </a:outerShdw>
                </a:effectLst>
              </a:rPr>
              <a:t>socially prescribed</a:t>
            </a:r>
            <a:r>
              <a:rPr lang="en-GB" dirty="0" smtClean="0">
                <a:solidFill>
                  <a:srgbClr val="FFFF99"/>
                </a:solidFill>
              </a:rPr>
              <a:t>.</a:t>
            </a:r>
          </a:p>
          <a:p>
            <a:endParaRPr lang="en-GB" dirty="0"/>
          </a:p>
        </p:txBody>
      </p:sp>
    </p:spTree>
    <p:extLst>
      <p:ext uri="{BB962C8B-B14F-4D97-AF65-F5344CB8AC3E}">
        <p14:creationId xmlns:p14="http://schemas.microsoft.com/office/powerpoint/2010/main" val="2750501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fontScale="92500" lnSpcReduction="10000"/>
          </a:bodyPr>
          <a:lstStyle/>
          <a:p>
            <a:r>
              <a:rPr lang="en-GB" i="1" dirty="0">
                <a:solidFill>
                  <a:srgbClr val="FFFF99"/>
                </a:solidFill>
              </a:rPr>
              <a:t>Self-oriented perfectionism: </a:t>
            </a:r>
            <a:r>
              <a:rPr lang="en-GB" dirty="0">
                <a:solidFill>
                  <a:srgbClr val="FFFF99"/>
                </a:solidFill>
              </a:rPr>
              <a:t>an unrealistic level of expectation regarding one’s own performance, with the result of being overly self-critical. </a:t>
            </a:r>
          </a:p>
          <a:p>
            <a:r>
              <a:rPr lang="en-GB" i="1" dirty="0" smtClean="0">
                <a:solidFill>
                  <a:srgbClr val="FFFF99"/>
                </a:solidFill>
              </a:rPr>
              <a:t>Other-oriented perfectionism: </a:t>
            </a:r>
            <a:r>
              <a:rPr lang="en-GB" dirty="0" smtClean="0">
                <a:solidFill>
                  <a:srgbClr val="FFFF99"/>
                </a:solidFill>
              </a:rPr>
              <a:t>an unrealistic </a:t>
            </a:r>
            <a:r>
              <a:rPr lang="en-GB" dirty="0">
                <a:solidFill>
                  <a:srgbClr val="FFFF99"/>
                </a:solidFill>
              </a:rPr>
              <a:t>level of expectation </a:t>
            </a:r>
            <a:r>
              <a:rPr lang="en-GB" dirty="0" smtClean="0">
                <a:solidFill>
                  <a:srgbClr val="FFFF99"/>
                </a:solidFill>
              </a:rPr>
              <a:t>directed towards </a:t>
            </a:r>
            <a:r>
              <a:rPr lang="en-GB" dirty="0">
                <a:solidFill>
                  <a:srgbClr val="FFFF99"/>
                </a:solidFill>
              </a:rPr>
              <a:t>others as an overly critical level of unfair </a:t>
            </a:r>
            <a:r>
              <a:rPr lang="en-GB" dirty="0" smtClean="0">
                <a:solidFill>
                  <a:srgbClr val="FFFF99"/>
                </a:solidFill>
              </a:rPr>
              <a:t>negative evaluation</a:t>
            </a:r>
            <a:r>
              <a:rPr lang="en-GB" dirty="0">
                <a:solidFill>
                  <a:srgbClr val="FFFF99"/>
                </a:solidFill>
              </a:rPr>
              <a:t>. </a:t>
            </a:r>
            <a:endParaRPr lang="en-GB" dirty="0" smtClean="0">
              <a:solidFill>
                <a:srgbClr val="FFFF99"/>
              </a:solidFill>
            </a:endParaRPr>
          </a:p>
          <a:p>
            <a:r>
              <a:rPr lang="en-GB" i="1" dirty="0" smtClean="0">
                <a:solidFill>
                  <a:srgbClr val="FFFF99"/>
                </a:solidFill>
              </a:rPr>
              <a:t>Socially </a:t>
            </a:r>
            <a:r>
              <a:rPr lang="en-GB" i="1" dirty="0">
                <a:solidFill>
                  <a:srgbClr val="FFFF99"/>
                </a:solidFill>
              </a:rPr>
              <a:t>prescribed </a:t>
            </a:r>
            <a:r>
              <a:rPr lang="en-GB" i="1" dirty="0" smtClean="0">
                <a:solidFill>
                  <a:srgbClr val="FFFF99"/>
                </a:solidFill>
              </a:rPr>
              <a:t>perfectionism: </a:t>
            </a:r>
            <a:r>
              <a:rPr lang="en-GB" dirty="0" smtClean="0">
                <a:solidFill>
                  <a:srgbClr val="FFFF99"/>
                </a:solidFill>
              </a:rPr>
              <a:t>when </a:t>
            </a:r>
            <a:r>
              <a:rPr lang="en-GB" dirty="0">
                <a:solidFill>
                  <a:srgbClr val="FFFF99"/>
                </a:solidFill>
              </a:rPr>
              <a:t>individuals believe that their social context </a:t>
            </a:r>
            <a:r>
              <a:rPr lang="en-GB" dirty="0" smtClean="0">
                <a:solidFill>
                  <a:srgbClr val="FFFF99"/>
                </a:solidFill>
              </a:rPr>
              <a:t>is excessively </a:t>
            </a:r>
            <a:r>
              <a:rPr lang="en-GB" dirty="0">
                <a:solidFill>
                  <a:srgbClr val="FFFF99"/>
                </a:solidFill>
              </a:rPr>
              <a:t>demanding and others judge them harshly, </a:t>
            </a:r>
            <a:r>
              <a:rPr lang="en-GB" dirty="0" smtClean="0">
                <a:solidFill>
                  <a:srgbClr val="FFFF99"/>
                </a:solidFill>
              </a:rPr>
              <a:t>so that </a:t>
            </a:r>
            <a:r>
              <a:rPr lang="en-GB" dirty="0">
                <a:solidFill>
                  <a:srgbClr val="FFFF99"/>
                </a:solidFill>
              </a:rPr>
              <a:t>they must display perfection to secure approval.</a:t>
            </a:r>
          </a:p>
          <a:p>
            <a:endParaRPr lang="en-GB" dirty="0">
              <a:solidFill>
                <a:srgbClr val="FFFF99"/>
              </a:solidFill>
            </a:endParaRPr>
          </a:p>
        </p:txBody>
      </p:sp>
    </p:spTree>
    <p:extLst>
      <p:ext uri="{BB962C8B-B14F-4D97-AF65-F5344CB8AC3E}">
        <p14:creationId xmlns:p14="http://schemas.microsoft.com/office/powerpoint/2010/main" val="4205423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99"/>
                </a:solidFill>
              </a:rPr>
              <a:t>Socially prescribed perfectionism</a:t>
            </a:r>
            <a:endParaRPr lang="en-GB" dirty="0">
              <a:solidFill>
                <a:srgbClr val="FFFF99"/>
              </a:solidFill>
            </a:endParaRPr>
          </a:p>
        </p:txBody>
      </p:sp>
      <p:sp>
        <p:nvSpPr>
          <p:cNvPr id="3" name="Content Placeholder 2"/>
          <p:cNvSpPr>
            <a:spLocks noGrp="1"/>
          </p:cNvSpPr>
          <p:nvPr>
            <p:ph idx="1"/>
          </p:nvPr>
        </p:nvSpPr>
        <p:spPr/>
        <p:txBody>
          <a:bodyPr>
            <a:normAutofit fontScale="85000" lnSpcReduction="10000"/>
          </a:bodyPr>
          <a:lstStyle/>
          <a:p>
            <a:r>
              <a:rPr lang="en-GB" dirty="0" smtClean="0">
                <a:solidFill>
                  <a:srgbClr val="FFFF99"/>
                </a:solidFill>
              </a:rPr>
              <a:t>This type of perfectionism is particularly worrisome. </a:t>
            </a:r>
          </a:p>
          <a:p>
            <a:r>
              <a:rPr lang="en-GB" dirty="0" smtClean="0">
                <a:solidFill>
                  <a:srgbClr val="FFFF99"/>
                </a:solidFill>
              </a:rPr>
              <a:t>Firstly, it is the most debilitating of the three types, because the perceived expectations of others are experienced as excessive, uncontrollable and unfair, making failure experiences and negative emotional states common (Hewitt and Flett, 1991).</a:t>
            </a:r>
          </a:p>
          <a:p>
            <a:r>
              <a:rPr lang="en-GB" dirty="0" smtClean="0">
                <a:solidFill>
                  <a:srgbClr val="FFFF99"/>
                </a:solidFill>
              </a:rPr>
              <a:t>Secondly, it is rising at a greater rate.</a:t>
            </a:r>
          </a:p>
          <a:p>
            <a:r>
              <a:rPr lang="en-GB" dirty="0" smtClean="0">
                <a:solidFill>
                  <a:srgbClr val="FFFF99"/>
                </a:solidFill>
              </a:rPr>
              <a:t>Thirdly, it is the type most positively associated with major psychopathology (Limburg et al., 2017).</a:t>
            </a:r>
            <a:endParaRPr lang="en-GB" dirty="0">
              <a:solidFill>
                <a:srgbClr val="FFFF99"/>
              </a:solidFill>
            </a:endParaRPr>
          </a:p>
        </p:txBody>
      </p:sp>
    </p:spTree>
    <p:extLst>
      <p:ext uri="{BB962C8B-B14F-4D97-AF65-F5344CB8AC3E}">
        <p14:creationId xmlns:p14="http://schemas.microsoft.com/office/powerpoint/2010/main" val="3986730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FF99"/>
                </a:solidFill>
              </a:rPr>
              <a:t>What should you do to avoid socially prescribed perfectionism?</a:t>
            </a:r>
            <a:endParaRPr lang="en-GB" dirty="0">
              <a:solidFill>
                <a:srgbClr val="FFFF99"/>
              </a:solidFill>
            </a:endParaRPr>
          </a:p>
        </p:txBody>
      </p:sp>
      <p:sp>
        <p:nvSpPr>
          <p:cNvPr id="3" name="Content Placeholder 2"/>
          <p:cNvSpPr>
            <a:spLocks noGrp="1"/>
          </p:cNvSpPr>
          <p:nvPr>
            <p:ph idx="1"/>
          </p:nvPr>
        </p:nvSpPr>
        <p:spPr/>
        <p:txBody>
          <a:bodyPr>
            <a:normAutofit/>
          </a:bodyPr>
          <a:lstStyle/>
          <a:p>
            <a:r>
              <a:rPr lang="en-GB" dirty="0" smtClean="0">
                <a:solidFill>
                  <a:srgbClr val="FFFF99"/>
                </a:solidFill>
              </a:rPr>
              <a:t>Challenge the evidence: remember that our minds are inhabited by </a:t>
            </a:r>
            <a:r>
              <a:rPr lang="en-GB" dirty="0" err="1" smtClean="0">
                <a:solidFill>
                  <a:srgbClr val="FFFF99"/>
                </a:solidFill>
              </a:rPr>
              <a:t>mindbugs</a:t>
            </a:r>
            <a:r>
              <a:rPr lang="en-GB" dirty="0" smtClean="0">
                <a:solidFill>
                  <a:srgbClr val="FFFF99"/>
                </a:solidFill>
              </a:rPr>
              <a:t> that distort thought processes. </a:t>
            </a:r>
          </a:p>
          <a:p>
            <a:r>
              <a:rPr lang="en-GB" dirty="0" smtClean="0">
                <a:solidFill>
                  <a:srgbClr val="FFFF99"/>
                </a:solidFill>
              </a:rPr>
              <a:t>Try to be objective about your achievements. </a:t>
            </a:r>
          </a:p>
          <a:p>
            <a:r>
              <a:rPr lang="en-GB" dirty="0" smtClean="0">
                <a:solidFill>
                  <a:srgbClr val="FFFF99"/>
                </a:solidFill>
              </a:rPr>
              <a:t>Advocate for yourself.</a:t>
            </a:r>
          </a:p>
          <a:p>
            <a:r>
              <a:rPr lang="en-GB" dirty="0" smtClean="0">
                <a:solidFill>
                  <a:srgbClr val="FFFF99"/>
                </a:solidFill>
              </a:rPr>
              <a:t>When considering your achievement, avoid words such as </a:t>
            </a:r>
            <a:r>
              <a:rPr lang="en-GB" i="1" dirty="0" smtClean="0">
                <a:solidFill>
                  <a:srgbClr val="FFFF99"/>
                </a:solidFill>
              </a:rPr>
              <a:t>just </a:t>
            </a:r>
            <a:r>
              <a:rPr lang="en-GB" dirty="0" smtClean="0">
                <a:solidFill>
                  <a:srgbClr val="FFFF99"/>
                </a:solidFill>
              </a:rPr>
              <a:t>and </a:t>
            </a:r>
            <a:r>
              <a:rPr lang="en-GB" i="1" dirty="0" smtClean="0">
                <a:solidFill>
                  <a:srgbClr val="FFFF99"/>
                </a:solidFill>
              </a:rPr>
              <a:t>only</a:t>
            </a:r>
            <a:r>
              <a:rPr lang="en-GB" dirty="0" smtClean="0">
                <a:solidFill>
                  <a:srgbClr val="FFFF99"/>
                </a:solidFill>
              </a:rPr>
              <a:t>. </a:t>
            </a:r>
          </a:p>
          <a:p>
            <a:endParaRPr lang="en-GB" dirty="0"/>
          </a:p>
        </p:txBody>
      </p:sp>
    </p:spTree>
    <p:extLst>
      <p:ext uri="{BB962C8B-B14F-4D97-AF65-F5344CB8AC3E}">
        <p14:creationId xmlns:p14="http://schemas.microsoft.com/office/powerpoint/2010/main" val="2563280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99"/>
                </a:solidFill>
              </a:rPr>
              <a:t>In particular…</a:t>
            </a:r>
            <a:endParaRPr lang="en-GB" dirty="0">
              <a:solidFill>
                <a:srgbClr val="FFFF99"/>
              </a:solidFill>
            </a:endParaRPr>
          </a:p>
        </p:txBody>
      </p:sp>
      <p:sp>
        <p:nvSpPr>
          <p:cNvPr id="3" name="Content Placeholder 2"/>
          <p:cNvSpPr>
            <a:spLocks noGrp="1"/>
          </p:cNvSpPr>
          <p:nvPr>
            <p:ph idx="1"/>
          </p:nvPr>
        </p:nvSpPr>
        <p:spPr/>
        <p:txBody>
          <a:bodyPr>
            <a:normAutofit fontScale="92500" lnSpcReduction="20000"/>
          </a:bodyPr>
          <a:lstStyle/>
          <a:p>
            <a:r>
              <a:rPr lang="en-GB" dirty="0" smtClean="0">
                <a:solidFill>
                  <a:srgbClr val="FFFF99"/>
                </a:solidFill>
              </a:rPr>
              <a:t>Develop a positive attitude to others who are probably experiencing the same concerns.</a:t>
            </a:r>
          </a:p>
          <a:p>
            <a:r>
              <a:rPr lang="en-GB" dirty="0" smtClean="0">
                <a:solidFill>
                  <a:srgbClr val="FFFF99"/>
                </a:solidFill>
              </a:rPr>
              <a:t>Offering support to someone else who is full of doubt can, in turn, improve your own self-esteem.</a:t>
            </a:r>
          </a:p>
          <a:p>
            <a:r>
              <a:rPr lang="en-GB" dirty="0" smtClean="0">
                <a:solidFill>
                  <a:srgbClr val="FFFF99"/>
                </a:solidFill>
              </a:rPr>
              <a:t>To pick yourself up, bring someone else up with you.</a:t>
            </a:r>
          </a:p>
          <a:p>
            <a:r>
              <a:rPr lang="en-GB" dirty="0" smtClean="0">
                <a:solidFill>
                  <a:srgbClr val="FFFF99"/>
                </a:solidFill>
              </a:rPr>
              <a:t>Stop comparing yourself to others and, if you cannot fully do so, then at least stop comparing yourself to the most successful people if that comparison makes you feel inadequate. </a:t>
            </a:r>
            <a:endParaRPr lang="en-GB" dirty="0">
              <a:solidFill>
                <a:srgbClr val="FFFF99"/>
              </a:solidFill>
            </a:endParaRPr>
          </a:p>
        </p:txBody>
      </p:sp>
    </p:spTree>
    <p:extLst>
      <p:ext uri="{BB962C8B-B14F-4D97-AF65-F5344CB8AC3E}">
        <p14:creationId xmlns:p14="http://schemas.microsoft.com/office/powerpoint/2010/main" val="809746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lstStyle/>
          <a:p>
            <a:pPr marL="0" indent="0">
              <a:buNone/>
            </a:pPr>
            <a:r>
              <a:rPr lang="en-GB" dirty="0" smtClean="0">
                <a:solidFill>
                  <a:srgbClr val="FFFF99"/>
                </a:solidFill>
              </a:rPr>
              <a:t>There is nothing wrong in aspiring to be more like your role models and striving to do the best you can, but just remember that many of those who seem to be perfectly successful are undoubtedly harbouring their own feelings of doubt and insecurity. </a:t>
            </a:r>
            <a:endParaRPr lang="en-GB" dirty="0"/>
          </a:p>
        </p:txBody>
      </p:sp>
    </p:spTree>
    <p:extLst>
      <p:ext uri="{BB962C8B-B14F-4D97-AF65-F5344CB8AC3E}">
        <p14:creationId xmlns:p14="http://schemas.microsoft.com/office/powerpoint/2010/main" val="1826788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921</TotalTime>
  <Words>495</Words>
  <Application>Microsoft Office PowerPoint</Application>
  <PresentationFormat>On-screen Show (4:3)</PresentationFormat>
  <Paragraphs>29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Happiness Hacks  </vt:lpstr>
      <vt:lpstr>PowerPoint Presentation</vt:lpstr>
      <vt:lpstr>PowerPoint Presentation</vt:lpstr>
      <vt:lpstr>PowerPoint Presentation</vt:lpstr>
      <vt:lpstr>PowerPoint Presentation</vt:lpstr>
      <vt:lpstr>Socially prescribed perfectionism</vt:lpstr>
      <vt:lpstr>What should you do to avoid socially prescribed perfectionism?</vt:lpstr>
      <vt:lpstr>In particular…</vt:lpstr>
      <vt:lpstr>PowerPoint Presentation</vt:lpstr>
      <vt:lpstr>PowerPoint Presentation</vt:lpstr>
    </vt:vector>
  </TitlesOfParts>
  <Company>Springer-SBM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happiness hacks</dc:title>
  <dc:creator>Verity Rimmer</dc:creator>
  <cp:lastModifiedBy>Verity Rimmer</cp:lastModifiedBy>
  <cp:revision>58</cp:revision>
  <dcterms:created xsi:type="dcterms:W3CDTF">2019-07-02T14:43:56Z</dcterms:created>
  <dcterms:modified xsi:type="dcterms:W3CDTF">2019-11-06T11:08:48Z</dcterms:modified>
</cp:coreProperties>
</file>