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rity Rimmer" initials="V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75" autoAdjust="0"/>
    <p:restoredTop sz="94660"/>
  </p:normalViewPr>
  <p:slideViewPr>
    <p:cSldViewPr>
      <p:cViewPr>
        <p:scale>
          <a:sx n="50" d="100"/>
          <a:sy n="50" d="100"/>
        </p:scale>
        <p:origin x="-702" y="-13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497A1-3EF1-4A68-B396-A68946E42D03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18A27-D282-4B2D-93D1-1F38D9971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280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18A27-D282-4B2D-93D1-1F38D99712B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481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253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02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57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75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67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41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77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88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1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66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71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61230" y="2048090"/>
            <a:ext cx="621539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158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548" y="980728"/>
            <a:ext cx="7772400" cy="1470025"/>
          </a:xfrm>
        </p:spPr>
        <p:txBody>
          <a:bodyPr/>
          <a:lstStyle/>
          <a:p>
            <a:r>
              <a:rPr lang="en-GB" dirty="0">
                <a:solidFill>
                  <a:srgbClr val="FFFF99"/>
                </a:solidFill>
              </a:rPr>
              <a:t>H</a:t>
            </a:r>
            <a:r>
              <a:rPr lang="en-GB" dirty="0" smtClean="0">
                <a:solidFill>
                  <a:srgbClr val="FFFF99"/>
                </a:solidFill>
              </a:rPr>
              <a:t>appiness Hacks </a:t>
            </a:r>
            <a:br>
              <a:rPr lang="en-GB" dirty="0" smtClean="0">
                <a:solidFill>
                  <a:srgbClr val="FFFF99"/>
                </a:solidFill>
              </a:rPr>
            </a:b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869160"/>
            <a:ext cx="7128792" cy="1752600"/>
          </a:xfrm>
        </p:spPr>
        <p:txBody>
          <a:bodyPr/>
          <a:lstStyle/>
          <a:p>
            <a:r>
              <a:rPr lang="en-GB" i="1" dirty="0" smtClean="0">
                <a:solidFill>
                  <a:srgbClr val="FFFF99"/>
                </a:solidFill>
              </a:rPr>
              <a:t>14. </a:t>
            </a:r>
            <a:r>
              <a:rPr lang="en-GB" i="1" dirty="0" smtClean="0">
                <a:solidFill>
                  <a:srgbClr val="FFFF99"/>
                </a:solidFill>
              </a:rPr>
              <a:t>Buy yourself some happiness – by spending on others</a:t>
            </a:r>
            <a:endParaRPr lang="en-GB" i="1" dirty="0">
              <a:solidFill>
                <a:srgbClr val="FFFF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364" y="2060848"/>
            <a:ext cx="1964768" cy="261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9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trouble with buying things for ourselves…</a:t>
            </a:r>
            <a:endParaRPr lang="en-GB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n-GB" dirty="0" smtClean="0">
                <a:solidFill>
                  <a:srgbClr val="FFFF99"/>
                </a:solidFill>
              </a:rPr>
              <a:t>We easily habituate to the things we buy for pleasure.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The process of </a:t>
            </a:r>
            <a:r>
              <a:rPr lang="en-GB" i="1" dirty="0" smtClean="0">
                <a:solidFill>
                  <a:srgbClr val="FFFF99"/>
                </a:solidFill>
              </a:rPr>
              <a:t>hedonic adaptation </a:t>
            </a:r>
            <a:r>
              <a:rPr lang="en-GB" dirty="0" smtClean="0">
                <a:solidFill>
                  <a:srgbClr val="FFFF99"/>
                </a:solidFill>
              </a:rPr>
              <a:t>means that we are constantly wishing for more such things to buy, in the vain hope that each thing will make us happy. </a:t>
            </a:r>
          </a:p>
        </p:txBody>
      </p:sp>
    </p:spTree>
    <p:extLst>
      <p:ext uri="{BB962C8B-B14F-4D97-AF65-F5344CB8AC3E}">
        <p14:creationId xmlns:p14="http://schemas.microsoft.com/office/powerpoint/2010/main" val="1434447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99"/>
                </a:solidFill>
              </a:rPr>
              <a:t/>
            </a:r>
            <a:br>
              <a:rPr lang="en-GB" dirty="0" smtClean="0">
                <a:solidFill>
                  <a:srgbClr val="FFFF99"/>
                </a:solidFill>
              </a:rPr>
            </a:br>
            <a:r>
              <a:rPr lang="en-GB" dirty="0" smtClean="0">
                <a:solidFill>
                  <a:srgbClr val="FFFF99"/>
                </a:solidFill>
              </a:rPr>
              <a:t>What </a:t>
            </a:r>
            <a:r>
              <a:rPr lang="en-GB" dirty="0">
                <a:solidFill>
                  <a:srgbClr val="FFFF99"/>
                </a:solidFill>
              </a:rPr>
              <a:t>if we are just spending money on the wrong person?</a:t>
            </a:r>
            <a:br>
              <a:rPr lang="en-GB" dirty="0">
                <a:solidFill>
                  <a:srgbClr val="FFFF99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rgbClr val="FFFF99"/>
                </a:solidFill>
              </a:rPr>
              <a:t>Elizabeth Dunn and her colleagues (2008) asked over 600 US adults about their salaries, gifts they had bought for themselves and others, and finally, the donations they made to charity.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They found that personal spending was unrelated to happiness but that spending on others was associated with greater levels of happiness.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This was a correlational analysis, so the researchers tested the relationship between happiness and spending money on others in an experimental study (Dunn et al., 2008)</a:t>
            </a:r>
            <a:endParaRPr lang="en-GB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863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FF99"/>
                </a:solidFill>
              </a:rPr>
              <a:t>The experiment </a:t>
            </a: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>
                <a:solidFill>
                  <a:srgbClr val="FFFF99"/>
                </a:solidFill>
              </a:rPr>
              <a:t>Dunn and her colleagues gave </a:t>
            </a:r>
            <a:r>
              <a:rPr lang="en-GB" dirty="0">
                <a:solidFill>
                  <a:srgbClr val="FFFF99"/>
                </a:solidFill>
              </a:rPr>
              <a:t>46 </a:t>
            </a:r>
            <a:r>
              <a:rPr lang="en-GB" dirty="0" smtClean="0">
                <a:solidFill>
                  <a:srgbClr val="FFFF99"/>
                </a:solidFill>
              </a:rPr>
              <a:t>adult Canadians </a:t>
            </a:r>
            <a:r>
              <a:rPr lang="en-GB" dirty="0">
                <a:solidFill>
                  <a:srgbClr val="FFFF99"/>
                </a:solidFill>
              </a:rPr>
              <a:t>a test of happiness in the morning and </a:t>
            </a:r>
            <a:r>
              <a:rPr lang="en-GB" dirty="0" smtClean="0">
                <a:solidFill>
                  <a:srgbClr val="FFFF99"/>
                </a:solidFill>
              </a:rPr>
              <a:t>then handed </a:t>
            </a:r>
            <a:r>
              <a:rPr lang="en-GB" dirty="0">
                <a:solidFill>
                  <a:srgbClr val="FFFF99"/>
                </a:solidFill>
              </a:rPr>
              <a:t>them an envelope that contained either $5 or $</a:t>
            </a:r>
            <a:r>
              <a:rPr lang="en-GB" dirty="0" smtClean="0">
                <a:solidFill>
                  <a:srgbClr val="FFFF99"/>
                </a:solidFill>
              </a:rPr>
              <a:t>20, with </a:t>
            </a:r>
            <a:r>
              <a:rPr lang="en-GB" dirty="0">
                <a:solidFill>
                  <a:srgbClr val="FFFF99"/>
                </a:solidFill>
              </a:rPr>
              <a:t>the instructions that the money had to be spent by </a:t>
            </a:r>
            <a:r>
              <a:rPr lang="en-GB" dirty="0" smtClean="0">
                <a:solidFill>
                  <a:srgbClr val="FFFF99"/>
                </a:solidFill>
              </a:rPr>
              <a:t>the end </a:t>
            </a:r>
            <a:r>
              <a:rPr lang="en-GB" dirty="0">
                <a:solidFill>
                  <a:srgbClr val="FFFF99"/>
                </a:solidFill>
              </a:rPr>
              <a:t>of the day on either themselves (selfish group) </a:t>
            </a:r>
            <a:r>
              <a:rPr lang="en-GB" dirty="0" smtClean="0">
                <a:solidFill>
                  <a:srgbClr val="FFFF99"/>
                </a:solidFill>
              </a:rPr>
              <a:t>or someone </a:t>
            </a:r>
            <a:r>
              <a:rPr lang="en-GB" dirty="0">
                <a:solidFill>
                  <a:srgbClr val="FFFF99"/>
                </a:solidFill>
              </a:rPr>
              <a:t>else (prosocial group). </a:t>
            </a:r>
          </a:p>
          <a:p>
            <a:r>
              <a:rPr lang="en-GB" dirty="0">
                <a:solidFill>
                  <a:srgbClr val="FFFF99"/>
                </a:solidFill>
              </a:rPr>
              <a:t>At the end of the day, </a:t>
            </a:r>
            <a:r>
              <a:rPr lang="en-GB" dirty="0" smtClean="0">
                <a:solidFill>
                  <a:srgbClr val="FFFF99"/>
                </a:solidFill>
              </a:rPr>
              <a:t>they found </a:t>
            </a:r>
            <a:r>
              <a:rPr lang="en-GB" dirty="0">
                <a:solidFill>
                  <a:srgbClr val="FFFF99"/>
                </a:solidFill>
              </a:rPr>
              <a:t>that happiness levels were significantly higher in </a:t>
            </a:r>
            <a:r>
              <a:rPr lang="en-GB" dirty="0" smtClean="0">
                <a:solidFill>
                  <a:srgbClr val="FFFF99"/>
                </a:solidFill>
              </a:rPr>
              <a:t>the prosocial </a:t>
            </a:r>
            <a:r>
              <a:rPr lang="en-GB" dirty="0">
                <a:solidFill>
                  <a:srgbClr val="FFFF99"/>
                </a:solidFill>
              </a:rPr>
              <a:t>group compared to the selfish group, taking </a:t>
            </a:r>
            <a:r>
              <a:rPr lang="en-GB" dirty="0" smtClean="0">
                <a:solidFill>
                  <a:srgbClr val="FFFF99"/>
                </a:solidFill>
              </a:rPr>
              <a:t>into consideration </a:t>
            </a:r>
            <a:r>
              <a:rPr lang="en-GB" dirty="0">
                <a:solidFill>
                  <a:srgbClr val="FFFF99"/>
                </a:solidFill>
              </a:rPr>
              <a:t>their individual scores in the </a:t>
            </a:r>
            <a:r>
              <a:rPr lang="en-GB" dirty="0" smtClean="0">
                <a:solidFill>
                  <a:srgbClr val="FFFF99"/>
                </a:solidFill>
              </a:rPr>
              <a:t>morning, irrespective </a:t>
            </a:r>
            <a:r>
              <a:rPr lang="en-GB" dirty="0">
                <a:solidFill>
                  <a:srgbClr val="FFFF99"/>
                </a:solidFill>
              </a:rPr>
              <a:t>of the amount they spent.</a:t>
            </a:r>
          </a:p>
          <a:p>
            <a:endParaRPr lang="en-GB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506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99"/>
                </a:solidFill>
              </a:rPr>
              <a:t>Reflecting upon the findings</a:t>
            </a: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FF99"/>
                </a:solidFill>
              </a:rPr>
              <a:t>Canadians are famously agreeable, and this was a relatively small study.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It could be that these were WEIRD findings, limited to rich Westerners for whom $5 or $20 is not much of a sacrifice.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Maybe the finding was a fluke?</a:t>
            </a:r>
          </a:p>
        </p:txBody>
      </p:sp>
    </p:spTree>
    <p:extLst>
      <p:ext uri="{BB962C8B-B14F-4D97-AF65-F5344CB8AC3E}">
        <p14:creationId xmlns:p14="http://schemas.microsoft.com/office/powerpoint/2010/main" val="2736105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FFFF99"/>
                </a:solidFill>
              </a:rPr>
              <a:t>HOWEVER, when the study was repeated across different countries, the researchers found the same effect of prosocial spending and increased happiness (</a:t>
            </a:r>
            <a:r>
              <a:rPr lang="en-GB" dirty="0" err="1">
                <a:solidFill>
                  <a:srgbClr val="FFFF99"/>
                </a:solidFill>
              </a:rPr>
              <a:t>Aknin</a:t>
            </a:r>
            <a:r>
              <a:rPr lang="en-GB" dirty="0">
                <a:solidFill>
                  <a:srgbClr val="FFFF99"/>
                </a:solidFill>
              </a:rPr>
              <a:t> et al., 2014).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47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99"/>
                </a:solidFill>
              </a:rPr>
              <a:t>Why not give it a try?</a:t>
            </a: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99"/>
                </a:solidFill>
              </a:rPr>
              <a:t>If you are a typical student then you may be struggling financially, and not in a position to spend much money on others.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Yet for the price of a coffee every once in a while, you may be investing in your own happiness – something money does not normally buy. </a:t>
            </a:r>
            <a:endParaRPr lang="en-GB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25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397</Words>
  <Application>Microsoft Office PowerPoint</Application>
  <PresentationFormat>On-screen Show (4:3)</PresentationFormat>
  <Paragraphs>21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Happiness Hacks  </vt:lpstr>
      <vt:lpstr>The trouble with buying things for ourselves…</vt:lpstr>
      <vt:lpstr> What if we are just spending money on the wrong person? </vt:lpstr>
      <vt:lpstr>The experiment </vt:lpstr>
      <vt:lpstr>Reflecting upon the findings</vt:lpstr>
      <vt:lpstr>PowerPoint Presentation</vt:lpstr>
      <vt:lpstr>Why not give it a try?</vt:lpstr>
    </vt:vector>
  </TitlesOfParts>
  <Company>Springer-SBM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happiness hacks</dc:title>
  <dc:creator>Verity Rimmer</dc:creator>
  <cp:lastModifiedBy>Verity Rimmer</cp:lastModifiedBy>
  <cp:revision>65</cp:revision>
  <dcterms:created xsi:type="dcterms:W3CDTF">2019-07-02T14:43:56Z</dcterms:created>
  <dcterms:modified xsi:type="dcterms:W3CDTF">2019-11-06T11:08:57Z</dcterms:modified>
</cp:coreProperties>
</file>