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5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ity Rimmer" initials="V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 autoAdjust="0"/>
    <p:restoredTop sz="94660"/>
  </p:normalViewPr>
  <p:slideViewPr>
    <p:cSldViewPr>
      <p:cViewPr>
        <p:scale>
          <a:sx n="50" d="100"/>
          <a:sy n="50" d="100"/>
        </p:scale>
        <p:origin x="-702" y="-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15. Social </a:t>
            </a:r>
            <a:r>
              <a:rPr lang="en-GB" i="1" dirty="0" smtClean="0">
                <a:solidFill>
                  <a:srgbClr val="FFFF99"/>
                </a:solidFill>
              </a:rPr>
              <a:t>media: the quickest way to feel inadequate</a:t>
            </a:r>
            <a:endParaRPr lang="en-GB" i="1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21744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99"/>
                </a:solidFill>
              </a:rPr>
              <a:t>In a previous happiness hack, we noted that meta-analysis had revealed that socially prescribed perfectionism was rising more than self-and other-oriented perfectionism over the past two decades (Curran and Hill, 2017).  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8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216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Why has socially prescribed perfectionism risen at such a rate?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Use of and preoccupation with social media has changed significantly over this period. 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Belonging to social groups and avoiding rejection/ostracism is one of the major concerns for our species, and particularly for adolescents embarking on the road to independence.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This is one of the reasons that social media, which enables the formation of social groups, has been so successful.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81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Instagram vs. reality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Social media platforms encourage users to post examples of personal successes to solicit validation from others.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This produces unrealistic profiles of personal achievements, and leads to a distorted picture of how others are living their lives.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The danger arises when you take this distorted picture to be the norm with which you compare yourself.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17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Exploring the effects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99"/>
                </a:solidFill>
              </a:rPr>
              <a:t>Individuals who are more prone to compare themselves </a:t>
            </a:r>
            <a:r>
              <a:rPr lang="en-GB" dirty="0" smtClean="0">
                <a:solidFill>
                  <a:srgbClr val="FFFF99"/>
                </a:solidFill>
              </a:rPr>
              <a:t>to others </a:t>
            </a:r>
            <a:r>
              <a:rPr lang="en-GB" dirty="0">
                <a:solidFill>
                  <a:srgbClr val="FFFF99"/>
                </a:solidFill>
              </a:rPr>
              <a:t>report lower self-esteem and spend more time </a:t>
            </a:r>
            <a:r>
              <a:rPr lang="en-GB" dirty="0" smtClean="0">
                <a:solidFill>
                  <a:srgbClr val="FFFF99"/>
                </a:solidFill>
              </a:rPr>
              <a:t>on social </a:t>
            </a:r>
            <a:r>
              <a:rPr lang="en-GB" dirty="0">
                <a:solidFill>
                  <a:srgbClr val="FFFF99"/>
                </a:solidFill>
              </a:rPr>
              <a:t>media </a:t>
            </a:r>
            <a:r>
              <a:rPr lang="en-GB" dirty="0" smtClean="0">
                <a:solidFill>
                  <a:srgbClr val="FFFF99"/>
                </a:solidFill>
              </a:rPr>
              <a:t>(Vogel </a:t>
            </a:r>
            <a:r>
              <a:rPr lang="en-GB" dirty="0">
                <a:solidFill>
                  <a:srgbClr val="FFFF99"/>
                </a:solidFill>
              </a:rPr>
              <a:t>et al., 2014). </a:t>
            </a:r>
            <a:endParaRPr lang="en-GB" dirty="0" smtClean="0">
              <a:solidFill>
                <a:srgbClr val="FFFF99"/>
              </a:solidFill>
            </a:endParaRPr>
          </a:p>
          <a:p>
            <a:r>
              <a:rPr lang="en-GB" dirty="0" smtClean="0">
                <a:solidFill>
                  <a:srgbClr val="FFFF99"/>
                </a:solidFill>
              </a:rPr>
              <a:t>Correlation is not causation, however. Vogel et al (2015) tested whether viewing social media influences mood.</a:t>
            </a:r>
          </a:p>
        </p:txBody>
      </p:sp>
    </p:spTree>
    <p:extLst>
      <p:ext uri="{BB962C8B-B14F-4D97-AF65-F5344CB8AC3E}">
        <p14:creationId xmlns:p14="http://schemas.microsoft.com/office/powerpoint/2010/main" val="116126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Study by Vogel et al (2015)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They had undergraduates view an acquaintance’s Facebook profile, their own Facebook profile, or read product reviews (Vogel et al., 2015). </a:t>
            </a:r>
          </a:p>
          <a:p>
            <a:r>
              <a:rPr lang="en-GB" dirty="0">
                <a:solidFill>
                  <a:srgbClr val="FFFF99"/>
                </a:solidFill>
              </a:rPr>
              <a:t>Participants then </a:t>
            </a:r>
            <a:r>
              <a:rPr lang="en-GB" dirty="0" smtClean="0">
                <a:solidFill>
                  <a:srgbClr val="FFFF99"/>
                </a:solidFill>
              </a:rPr>
              <a:t>subsequently </a:t>
            </a:r>
            <a:r>
              <a:rPr lang="en-GB" dirty="0">
                <a:solidFill>
                  <a:srgbClr val="FFFF99"/>
                </a:solidFill>
              </a:rPr>
              <a:t>reported trait self-perceptions, state self-esteem and affect.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9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What were the results of the study?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99"/>
                </a:solidFill>
              </a:rPr>
              <a:t>Students </a:t>
            </a:r>
            <a:r>
              <a:rPr lang="en-GB" dirty="0">
                <a:solidFill>
                  <a:srgbClr val="FFFF99"/>
                </a:solidFill>
              </a:rPr>
              <a:t>high </a:t>
            </a:r>
            <a:r>
              <a:rPr lang="en-GB" dirty="0" smtClean="0">
                <a:solidFill>
                  <a:srgbClr val="FFFF99"/>
                </a:solidFill>
              </a:rPr>
              <a:t>in social </a:t>
            </a:r>
            <a:r>
              <a:rPr lang="en-GB" dirty="0">
                <a:solidFill>
                  <a:srgbClr val="FFFF99"/>
                </a:solidFill>
              </a:rPr>
              <a:t>comparison who viewed others’ </a:t>
            </a:r>
            <a:r>
              <a:rPr lang="en-GB" dirty="0" smtClean="0">
                <a:solidFill>
                  <a:srgbClr val="FFFF99"/>
                </a:solidFill>
              </a:rPr>
              <a:t>Facebook </a:t>
            </a:r>
            <a:r>
              <a:rPr lang="en-GB" dirty="0">
                <a:solidFill>
                  <a:srgbClr val="FFFF99"/>
                </a:solidFill>
              </a:rPr>
              <a:t>profiles (</a:t>
            </a:r>
            <a:r>
              <a:rPr lang="en-GB" dirty="0" smtClean="0">
                <a:solidFill>
                  <a:srgbClr val="FFFF99"/>
                </a:solidFill>
              </a:rPr>
              <a:t>and thus </a:t>
            </a:r>
            <a:r>
              <a:rPr lang="en-GB" dirty="0">
                <a:solidFill>
                  <a:srgbClr val="FFFF99"/>
                </a:solidFill>
              </a:rPr>
              <a:t>had the opportunity to engage in social comparison </a:t>
            </a:r>
            <a:r>
              <a:rPr lang="en-GB" dirty="0" smtClean="0">
                <a:solidFill>
                  <a:srgbClr val="FFFF99"/>
                </a:solidFill>
              </a:rPr>
              <a:t>on Facebook</a:t>
            </a:r>
            <a:r>
              <a:rPr lang="en-GB" dirty="0">
                <a:solidFill>
                  <a:srgbClr val="FFFF99"/>
                </a:solidFill>
              </a:rPr>
              <a:t>) reported </a:t>
            </a:r>
            <a:r>
              <a:rPr lang="en-GB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poorer trait self-perceptions</a:t>
            </a:r>
            <a:r>
              <a:rPr lang="en-GB" dirty="0">
                <a:solidFill>
                  <a:srgbClr val="FFFF99"/>
                </a:solidFill>
              </a:rPr>
              <a:t>, </a:t>
            </a:r>
            <a:r>
              <a:rPr lang="en-GB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</a:t>
            </a:r>
            <a:r>
              <a:rPr lang="en-GB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self-esteem </a:t>
            </a:r>
            <a:r>
              <a:rPr lang="en-GB" dirty="0">
                <a:solidFill>
                  <a:srgbClr val="FFFF99"/>
                </a:solidFill>
              </a:rPr>
              <a:t>and </a:t>
            </a:r>
            <a:r>
              <a:rPr lang="en-GB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poorer affect </a:t>
            </a:r>
            <a:r>
              <a:rPr lang="en-GB" dirty="0">
                <a:solidFill>
                  <a:srgbClr val="FFFF99"/>
                </a:solidFill>
              </a:rPr>
              <a:t>compared to other </a:t>
            </a:r>
            <a:r>
              <a:rPr lang="en-GB" dirty="0" smtClean="0">
                <a:solidFill>
                  <a:srgbClr val="FFFF99"/>
                </a:solidFill>
              </a:rPr>
              <a:t>students, low </a:t>
            </a:r>
            <a:r>
              <a:rPr lang="en-GB" dirty="0">
                <a:solidFill>
                  <a:srgbClr val="FFFF99"/>
                </a:solidFill>
              </a:rPr>
              <a:t>in social comparison, who also viewed others’ </a:t>
            </a:r>
            <a:r>
              <a:rPr lang="en-GB" dirty="0" smtClean="0">
                <a:solidFill>
                  <a:srgbClr val="FFFF99"/>
                </a:solidFill>
              </a:rPr>
              <a:t>Facebook profiles</a:t>
            </a:r>
            <a:r>
              <a:rPr lang="en-GB" dirty="0">
                <a:solidFill>
                  <a:srgbClr val="FFFF99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471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So just remember…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If you want to avoid the pitfalls of comparing yourself to others, spend less time on social media.</a:t>
            </a:r>
          </a:p>
          <a:p>
            <a:r>
              <a:rPr lang="en-GB" dirty="0">
                <a:solidFill>
                  <a:srgbClr val="FFFF99"/>
                </a:solidFill>
              </a:rPr>
              <a:t>And if you </a:t>
            </a:r>
            <a:r>
              <a:rPr lang="en-GB" i="1" dirty="0">
                <a:solidFill>
                  <a:srgbClr val="FFFF99"/>
                </a:solidFill>
              </a:rPr>
              <a:t>are </a:t>
            </a:r>
            <a:r>
              <a:rPr lang="en-GB" dirty="0">
                <a:solidFill>
                  <a:srgbClr val="FFFF99"/>
                </a:solidFill>
              </a:rPr>
              <a:t>using social media, just remember that for every positive post your friends put online, there are many more unhappy ones they could be sharing.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88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400</Words>
  <Application>Microsoft Office PowerPoint</Application>
  <PresentationFormat>On-screen Show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Happiness Hacks  </vt:lpstr>
      <vt:lpstr>PowerPoint Presentation</vt:lpstr>
      <vt:lpstr>Why has socially prescribed perfectionism risen at such a rate?</vt:lpstr>
      <vt:lpstr>Instagram vs. reality</vt:lpstr>
      <vt:lpstr>Exploring the effects</vt:lpstr>
      <vt:lpstr>Study by Vogel et al (2015)</vt:lpstr>
      <vt:lpstr>What were the results of the study?</vt:lpstr>
      <vt:lpstr>So just remember…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71</cp:revision>
  <dcterms:created xsi:type="dcterms:W3CDTF">2019-07-02T14:43:56Z</dcterms:created>
  <dcterms:modified xsi:type="dcterms:W3CDTF">2019-11-06T11:09:09Z</dcterms:modified>
</cp:coreProperties>
</file>