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6" r:id="rId6"/>
    <p:sldId id="262" r:id="rId7"/>
    <p:sldId id="263" r:id="rId8"/>
    <p:sldId id="264" r:id="rId9"/>
    <p:sldId id="265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26" autoAdjust="0"/>
    <p:restoredTop sz="66578"/>
  </p:normalViewPr>
  <p:slideViewPr>
    <p:cSldViewPr>
      <p:cViewPr>
        <p:scale>
          <a:sx n="82" d="100"/>
          <a:sy n="82" d="100"/>
        </p:scale>
        <p:origin x="-245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497A1-3EF1-4A68-B396-A68946E42D03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18A27-D282-4B2D-93D1-1F38D9971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280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18A27-D282-4B2D-93D1-1F38D99712B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481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18A27-D282-4B2D-93D1-1F38D99712B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406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D18A27-D282-4B2D-93D1-1F38D99712B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950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D18A27-D282-4B2D-93D1-1F38D99712B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046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25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02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57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7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67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41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77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88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01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66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71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61230" y="2048090"/>
            <a:ext cx="621539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158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548" y="980728"/>
            <a:ext cx="7772400" cy="1470025"/>
          </a:xfrm>
        </p:spPr>
        <p:txBody>
          <a:bodyPr/>
          <a:lstStyle/>
          <a:p>
            <a:r>
              <a:rPr lang="en-GB" dirty="0">
                <a:solidFill>
                  <a:srgbClr val="FFFF99"/>
                </a:solidFill>
              </a:rPr>
              <a:t>Happiness Hacks </a:t>
            </a:r>
            <a:br>
              <a:rPr lang="en-GB" dirty="0">
                <a:solidFill>
                  <a:srgbClr val="FFFF99"/>
                </a:solidFill>
              </a:rPr>
            </a:b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869160"/>
            <a:ext cx="7128792" cy="1752600"/>
          </a:xfrm>
        </p:spPr>
        <p:txBody>
          <a:bodyPr/>
          <a:lstStyle/>
          <a:p>
            <a:r>
              <a:rPr lang="en-GB" i="1" dirty="0" smtClean="0">
                <a:solidFill>
                  <a:srgbClr val="FFFF99"/>
                </a:solidFill>
              </a:rPr>
              <a:t>3. The neuroscience of giving</a:t>
            </a:r>
            <a:endParaRPr lang="en-GB" dirty="0">
              <a:solidFill>
                <a:srgbClr val="FFFF9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364" y="2060848"/>
            <a:ext cx="1964768" cy="261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904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708920"/>
            <a:ext cx="7920880" cy="3168352"/>
          </a:xfrm>
        </p:spPr>
        <p:txBody>
          <a:bodyPr>
            <a:normAutofit/>
          </a:bodyPr>
          <a:lstStyle/>
          <a:p>
            <a:pPr marL="0" indent="0">
              <a:spcBef>
                <a:spcPts val="672"/>
              </a:spcBef>
              <a:buNone/>
            </a:pPr>
            <a:r>
              <a:rPr lang="en-GB" dirty="0">
                <a:solidFill>
                  <a:srgbClr val="FFFF99"/>
                </a:solidFill>
              </a:rPr>
              <a:t>Buy someone a cup of coffee, and enjoy the warm glow that should follow!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764704"/>
            <a:ext cx="79928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72"/>
              </a:spcBef>
            </a:pPr>
            <a:r>
              <a:rPr lang="en-GB" sz="4400" dirty="0">
                <a:solidFill>
                  <a:srgbClr val="FFFF99"/>
                </a:solidFill>
                <a:latin typeface="+mj-lt"/>
              </a:rPr>
              <a:t>Feeling like your happiness levels could do with a boost? </a:t>
            </a:r>
          </a:p>
        </p:txBody>
      </p:sp>
    </p:spTree>
    <p:extLst>
      <p:ext uri="{BB962C8B-B14F-4D97-AF65-F5344CB8AC3E}">
        <p14:creationId xmlns:p14="http://schemas.microsoft.com/office/powerpoint/2010/main" val="1985620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931224" cy="34129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FFFF99"/>
                </a:solidFill>
              </a:rPr>
              <a:t>‘When I do good, I feel good. When I do bad, I feel bad. That’s my religion’ </a:t>
            </a:r>
          </a:p>
          <a:p>
            <a:pPr marL="0" indent="0" algn="ctr">
              <a:buNone/>
            </a:pPr>
            <a:r>
              <a:rPr lang="en-GB" i="1" dirty="0">
                <a:solidFill>
                  <a:srgbClr val="FFFF99"/>
                </a:solidFill>
              </a:rPr>
              <a:t>Abraham Lincoln</a:t>
            </a:r>
          </a:p>
          <a:p>
            <a:pPr marL="0" indent="0" algn="ctr">
              <a:buNone/>
            </a:pPr>
            <a:endParaRPr lang="en-GB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811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87016"/>
          </a:xfrm>
        </p:spPr>
        <p:txBody>
          <a:bodyPr>
            <a:noAutofit/>
          </a:bodyPr>
          <a:lstStyle/>
          <a:p>
            <a:r>
              <a:rPr lang="en-GB" sz="4800" dirty="0">
                <a:solidFill>
                  <a:srgbClr val="FFFF99"/>
                </a:solidFill>
              </a:rPr>
              <a:t>Imagine you were given £5…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55576" y="1412776"/>
            <a:ext cx="7632848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844824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FF99"/>
                </a:solidFill>
              </a:rPr>
              <a:t>Would it bring you greater happiness to spend it on </a:t>
            </a:r>
            <a:r>
              <a:rPr lang="en-GB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yourself</a:t>
            </a:r>
            <a:r>
              <a:rPr lang="en-GB" sz="3600" dirty="0">
                <a:solidFill>
                  <a:srgbClr val="FFFF99"/>
                </a:solidFill>
              </a:rPr>
              <a:t>, or on </a:t>
            </a:r>
            <a:r>
              <a:rPr lang="en-GB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someone else</a:t>
            </a:r>
            <a:r>
              <a:rPr lang="en-GB" sz="3600" dirty="0">
                <a:solidFill>
                  <a:srgbClr val="FFFF99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6293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FF99"/>
                </a:solidFill>
              </a:rPr>
              <a:t>In a seminal paper written by Liz Dunn and her colleagues, published in </a:t>
            </a:r>
            <a:r>
              <a:rPr lang="en-GB" i="1" dirty="0">
                <a:solidFill>
                  <a:srgbClr val="FFFF99"/>
                </a:solidFill>
              </a:rPr>
              <a:t>Science</a:t>
            </a:r>
            <a:r>
              <a:rPr lang="en-GB" dirty="0">
                <a:solidFill>
                  <a:srgbClr val="FFFF99"/>
                </a:solidFill>
              </a:rPr>
              <a:t>…. </a:t>
            </a:r>
            <a:br>
              <a:rPr lang="en-GB" dirty="0">
                <a:solidFill>
                  <a:srgbClr val="FFFF99"/>
                </a:solidFill>
              </a:rPr>
            </a:br>
            <a:endParaRPr lang="en-GB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348880"/>
            <a:ext cx="7920880" cy="3600400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rgbClr val="FFFF99"/>
                </a:solidFill>
              </a:rPr>
              <a:t>Participants were rated on their levels of happiness in the morning and then given an envelope containing either $5 or $20.</a:t>
            </a:r>
          </a:p>
          <a:p>
            <a:r>
              <a:rPr lang="en-GB" dirty="0">
                <a:solidFill>
                  <a:srgbClr val="FFFF99"/>
                </a:solidFill>
              </a:rPr>
              <a:t>They were instructed either to spend it on themselves or on another person the very same day</a:t>
            </a:r>
            <a:r>
              <a:rPr lang="en-GB" dirty="0" smtClean="0">
                <a:solidFill>
                  <a:srgbClr val="FFFF99"/>
                </a:solidFill>
              </a:rPr>
              <a:t>.</a:t>
            </a:r>
          </a:p>
          <a:p>
            <a:r>
              <a:rPr lang="en-GB" dirty="0">
                <a:solidFill>
                  <a:srgbClr val="FFFF99"/>
                </a:solidFill>
              </a:rPr>
              <a:t>They were </a:t>
            </a:r>
            <a:r>
              <a:rPr lang="en-GB" dirty="0" smtClean="0">
                <a:solidFill>
                  <a:srgbClr val="FFFF99"/>
                </a:solidFill>
              </a:rPr>
              <a:t>asked </a:t>
            </a:r>
            <a:r>
              <a:rPr lang="en-GB" dirty="0">
                <a:solidFill>
                  <a:srgbClr val="FFFF99"/>
                </a:solidFill>
              </a:rPr>
              <a:t>to predict how happy they would be spending money on themselves or others </a:t>
            </a:r>
            <a:r>
              <a:rPr lang="en-GB" dirty="0" smtClean="0">
                <a:solidFill>
                  <a:srgbClr val="FFFF99"/>
                </a:solidFill>
              </a:rPr>
              <a:t>.</a:t>
            </a:r>
            <a:endParaRPr lang="en-GB" dirty="0">
              <a:solidFill>
                <a:srgbClr val="FFFF99"/>
              </a:solidFill>
            </a:endParaRPr>
          </a:p>
          <a:p>
            <a:endParaRPr lang="en-GB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101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Autofit/>
          </a:bodyPr>
          <a:lstStyle/>
          <a:p>
            <a:r>
              <a:rPr lang="en-GB" sz="4800" dirty="0">
                <a:solidFill>
                  <a:srgbClr val="FFFF99"/>
                </a:solidFill>
              </a:rPr>
              <a:t>The results?</a:t>
            </a:r>
            <a:endParaRPr lang="en-GB" sz="4800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08912" cy="4248471"/>
          </a:xfrm>
        </p:spPr>
        <p:txBody>
          <a:bodyPr>
            <a:normAutofit fontScale="92500"/>
          </a:bodyPr>
          <a:lstStyle/>
          <a:p>
            <a:r>
              <a:rPr lang="en-GB" sz="3600" dirty="0">
                <a:solidFill>
                  <a:srgbClr val="FFFF99"/>
                </a:solidFill>
              </a:rPr>
              <a:t>Participants who spent their money on someone else – irrespective of the amount – showed </a:t>
            </a:r>
            <a:r>
              <a:rPr lang="en-GB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greater increased happiness</a:t>
            </a:r>
            <a:r>
              <a:rPr lang="en-GB" sz="3600" dirty="0">
                <a:solidFill>
                  <a:srgbClr val="FFFF99"/>
                </a:solidFill>
              </a:rPr>
              <a:t> than those who spent it on themselves</a:t>
            </a:r>
            <a:r>
              <a:rPr lang="en-GB" sz="3600" dirty="0" smtClean="0">
                <a:solidFill>
                  <a:srgbClr val="FFFF99"/>
                </a:solidFill>
              </a:rPr>
              <a:t>.</a:t>
            </a:r>
          </a:p>
          <a:p>
            <a:r>
              <a:rPr lang="en-GB" sz="3600" dirty="0" smtClean="0">
                <a:solidFill>
                  <a:srgbClr val="FFFF99"/>
                </a:solidFill>
              </a:rPr>
              <a:t>The pattern was the </a:t>
            </a:r>
            <a:r>
              <a:rPr lang="en-GB" sz="3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opposite</a:t>
            </a:r>
            <a:r>
              <a:rPr lang="en-GB" sz="36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600" dirty="0" smtClean="0">
                <a:solidFill>
                  <a:srgbClr val="FFFF99"/>
                </a:solidFill>
              </a:rPr>
              <a:t>of their predictions – which had been that people would be happier spending on themselves.</a:t>
            </a:r>
            <a:endParaRPr lang="en-GB" sz="36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455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en-GB" dirty="0">
                <a:solidFill>
                  <a:srgbClr val="FFFF99"/>
                </a:solidFill>
              </a:rPr>
              <a:t>Not just WEIRD results…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3505652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FFFF99"/>
                </a:solidFill>
              </a:rPr>
              <a:t>Cross-cultural studies have shown the </a:t>
            </a:r>
            <a:r>
              <a:rPr lang="en-GB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relationship between acts of generosity and personal happiness in 136 countries</a:t>
            </a:r>
            <a:r>
              <a:rPr lang="en-GB" dirty="0">
                <a:solidFill>
                  <a:srgbClr val="FFFF99"/>
                </a:solidFill>
              </a:rPr>
              <a:t> – even in poor societies, individuals feel better after giving to others than after spending on themselves (Aknin et al., 2014).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99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rgbClr val="FFFF99"/>
                </a:solidFill>
              </a:rPr>
              <a:t>What’s the neuroscience behind all of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Generosity</a:t>
            </a:r>
            <a:r>
              <a:rPr lang="en-GB" dirty="0">
                <a:solidFill>
                  <a:srgbClr val="FFFF99"/>
                </a:solidFill>
              </a:rPr>
              <a:t> and other-regarding behaviour has been shown to be associated with activity in the temporal parietal </a:t>
            </a:r>
            <a:r>
              <a:rPr lang="da-DK" dirty="0">
                <a:solidFill>
                  <a:srgbClr val="FFFF99"/>
                </a:solidFill>
              </a:rPr>
              <a:t>junction (TPJ) (Carter et al., 2012; Morishima et al., 2012; S</a:t>
            </a:r>
            <a:r>
              <a:rPr lang="en-GB" dirty="0" err="1">
                <a:solidFill>
                  <a:srgbClr val="FFFF99"/>
                </a:solidFill>
              </a:rPr>
              <a:t>trombach</a:t>
            </a:r>
            <a:r>
              <a:rPr lang="en-GB" dirty="0">
                <a:solidFill>
                  <a:srgbClr val="FFFF99"/>
                </a:solidFill>
              </a:rPr>
              <a:t> et al., 2015). </a:t>
            </a:r>
          </a:p>
          <a:p>
            <a:r>
              <a:rPr lang="en-GB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Happiness </a:t>
            </a:r>
            <a:r>
              <a:rPr lang="en-GB" dirty="0">
                <a:solidFill>
                  <a:srgbClr val="FFFF99"/>
                </a:solidFill>
              </a:rPr>
              <a:t>is associated with </a:t>
            </a:r>
            <a:r>
              <a:rPr lang="en-GB" dirty="0" err="1">
                <a:solidFill>
                  <a:srgbClr val="FFFF99"/>
                </a:solidFill>
              </a:rPr>
              <a:t>coactivation</a:t>
            </a:r>
            <a:r>
              <a:rPr lang="en-GB" dirty="0">
                <a:solidFill>
                  <a:srgbClr val="FFFF99"/>
                </a:solidFill>
              </a:rPr>
              <a:t> in the so-called ‘reward’ and ‘pleasure’ centres of the ventral striatum (Vs) and orbitofrontal cortex (OFC) (R</a:t>
            </a:r>
            <a:r>
              <a:rPr lang="nb-NO" dirty="0">
                <a:solidFill>
                  <a:srgbClr val="FFFF99"/>
                </a:solidFill>
              </a:rPr>
              <a:t>utledge et al., 2014, 2015). </a:t>
            </a:r>
            <a:endParaRPr lang="en-GB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118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FF99"/>
                </a:solidFill>
              </a:rPr>
              <a:t>In a recent study by Park et al (2017)…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99"/>
                </a:solidFill>
              </a:rPr>
              <a:t>The positive emotional experience of giving (the ‘warm glow’) was investigated using fMRI.</a:t>
            </a:r>
          </a:p>
          <a:p>
            <a:r>
              <a:rPr lang="en-GB" dirty="0">
                <a:solidFill>
                  <a:srgbClr val="FFFF99"/>
                </a:solidFill>
              </a:rPr>
              <a:t>Participants were given CHF25 (about £20) each week for a month, and asked either to spend their money on others (experimental group) or on themselves (control group).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332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99"/>
                </a:solidFill>
              </a:rPr>
              <a:t>After a month, all participants performed an independent decision-making task to contribute money to others, in which they could behave more or less generously. Brain activity was measured using fMRI. </a:t>
            </a:r>
          </a:p>
          <a:p>
            <a:r>
              <a:rPr lang="en-GB" dirty="0">
                <a:solidFill>
                  <a:srgbClr val="FFFF99"/>
                </a:solidFill>
              </a:rPr>
              <a:t>Participants in the experimental group made e generous choices in the decision-making task and showed stronger increases in self-reported happiness compared to participants in the control condition (Park et al., 2017). </a:t>
            </a:r>
          </a:p>
        </p:txBody>
      </p:sp>
    </p:spTree>
    <p:extLst>
      <p:ext uri="{BB962C8B-B14F-4D97-AF65-F5344CB8AC3E}">
        <p14:creationId xmlns:p14="http://schemas.microsoft.com/office/powerpoint/2010/main" val="1693905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8"/>
          </a:xfrm>
        </p:spPr>
        <p:txBody>
          <a:bodyPr/>
          <a:lstStyle/>
          <a:p>
            <a:r>
              <a:rPr lang="en-GB" dirty="0">
                <a:solidFill>
                  <a:srgbClr val="FFFF99"/>
                </a:solidFill>
              </a:rPr>
              <a:t>Generous decisions engaged the TPJ in the experimental group more than in the control group and differentially modulated the connectivity between TPJ and Vs. </a:t>
            </a:r>
          </a:p>
          <a:p>
            <a:r>
              <a:rPr lang="en-GB" dirty="0">
                <a:solidFill>
                  <a:srgbClr val="FFFF99"/>
                </a:solidFill>
              </a:rPr>
              <a:t>VS activity during generous decisions was directly related to changes in happiness.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984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516</Words>
  <Application>Microsoft Office PowerPoint</Application>
  <PresentationFormat>On-screen Show (4:3)</PresentationFormat>
  <Paragraphs>31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Happiness Hacks  </vt:lpstr>
      <vt:lpstr>Imagine you were given £5…</vt:lpstr>
      <vt:lpstr>In a seminal paper written by Liz Dunn and her colleagues, published in Science….  </vt:lpstr>
      <vt:lpstr>The results?</vt:lpstr>
      <vt:lpstr>Not just WEIRD results…</vt:lpstr>
      <vt:lpstr>What’s the neuroscience behind all of this?</vt:lpstr>
      <vt:lpstr>In a recent study by Park et al (2017)…</vt:lpstr>
      <vt:lpstr>PowerPoint Presentation</vt:lpstr>
      <vt:lpstr>PowerPoint Presentation</vt:lpstr>
      <vt:lpstr>PowerPoint Presentation</vt:lpstr>
      <vt:lpstr>PowerPoint Presentation</vt:lpstr>
    </vt:vector>
  </TitlesOfParts>
  <Company>Springer-SBM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happiness hacks</dc:title>
  <dc:creator>Verity Rimmer</dc:creator>
  <cp:lastModifiedBy>Verity Rimmer</cp:lastModifiedBy>
  <cp:revision>23</cp:revision>
  <dcterms:created xsi:type="dcterms:W3CDTF">2019-07-02T14:43:56Z</dcterms:created>
  <dcterms:modified xsi:type="dcterms:W3CDTF">2019-11-06T11:19:28Z</dcterms:modified>
</cp:coreProperties>
</file>