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8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0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4. Happiness is relative</a:t>
            </a:r>
            <a:endParaRPr lang="en-GB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2047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When 5,000 </a:t>
            </a:r>
            <a:r>
              <a:rPr lang="en-GB" dirty="0">
                <a:solidFill>
                  <a:srgbClr val="FFFF99"/>
                </a:solidFill>
              </a:rPr>
              <a:t>British workers were asked how happy they </a:t>
            </a:r>
            <a:r>
              <a:rPr lang="en-GB" dirty="0" smtClean="0">
                <a:solidFill>
                  <a:srgbClr val="FFFF99"/>
                </a:solidFill>
              </a:rPr>
              <a:t>were with </a:t>
            </a:r>
            <a:r>
              <a:rPr lang="en-GB" dirty="0">
                <a:solidFill>
                  <a:srgbClr val="FFFF99"/>
                </a:solidFill>
              </a:rPr>
              <a:t>their salary, it all depended on what they </a:t>
            </a:r>
            <a:r>
              <a:rPr lang="en-GB" dirty="0" smtClean="0">
                <a:solidFill>
                  <a:srgbClr val="FFFF99"/>
                </a:solidFill>
              </a:rPr>
              <a:t>thought other </a:t>
            </a:r>
            <a:r>
              <a:rPr lang="en-GB" dirty="0">
                <a:solidFill>
                  <a:srgbClr val="FFFF99"/>
                </a:solidFill>
              </a:rPr>
              <a:t>people were earning (Clark and </a:t>
            </a:r>
            <a:r>
              <a:rPr lang="en-GB" dirty="0" smtClean="0">
                <a:solidFill>
                  <a:srgbClr val="FFFF99"/>
                </a:solidFill>
              </a:rPr>
              <a:t>Oswald</a:t>
            </a:r>
            <a:r>
              <a:rPr lang="en-GB" dirty="0">
                <a:solidFill>
                  <a:srgbClr val="FFFF99"/>
                </a:solidFill>
              </a:rPr>
              <a:t>, 1996).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They were, unsurprisingly, </a:t>
            </a:r>
            <a:r>
              <a:rPr lang="en-GB" dirty="0">
                <a:solidFill>
                  <a:srgbClr val="FFFF99"/>
                </a:solidFill>
              </a:rPr>
              <a:t>less satisfied if they </a:t>
            </a:r>
            <a:r>
              <a:rPr lang="en-GB" dirty="0" smtClean="0">
                <a:solidFill>
                  <a:srgbClr val="FFFF99"/>
                </a:solidFill>
              </a:rPr>
              <a:t>thought others </a:t>
            </a:r>
            <a:r>
              <a:rPr lang="en-GB" dirty="0">
                <a:solidFill>
                  <a:srgbClr val="FFFF99"/>
                </a:solidFill>
              </a:rPr>
              <a:t>were earning more. </a:t>
            </a:r>
          </a:p>
        </p:txBody>
      </p:sp>
    </p:spTree>
    <p:extLst>
      <p:ext uri="{BB962C8B-B14F-4D97-AF65-F5344CB8AC3E}">
        <p14:creationId xmlns:p14="http://schemas.microsoft.com/office/powerpoint/2010/main" val="391938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FFFF99"/>
                </a:solidFill>
              </a:rPr>
              <a:t>Why are bronze medallists happier than silver medallists?</a:t>
            </a:r>
            <a:endParaRPr lang="en-GB" sz="4000" dirty="0">
              <a:solidFill>
                <a:srgbClr val="FFFF99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412776"/>
            <a:ext cx="763284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FF99"/>
                </a:solidFill>
              </a:rPr>
              <a:t>Silver medallists compare themselves with the winner, and think about the fact that they COULD have triumphed, if only…</a:t>
            </a:r>
          </a:p>
          <a:p>
            <a:endParaRPr lang="en-GB" sz="2800" dirty="0" smtClean="0">
              <a:solidFill>
                <a:srgbClr val="FFFF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FF99"/>
                </a:solidFill>
              </a:rPr>
              <a:t>Bronze medallists, on the other hand, compare themselves with all those who didn’t even make the podium – and so they think ‘at least I won a medal!’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 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99"/>
                </a:solidFill>
              </a:rPr>
              <a:t/>
            </a:r>
            <a:br>
              <a:rPr lang="en-GB" dirty="0">
                <a:solidFill>
                  <a:srgbClr val="FFFF99"/>
                </a:solidFill>
              </a:rPr>
            </a:br>
            <a:endParaRPr lang="en-GB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76864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>
                <a:solidFill>
                  <a:srgbClr val="FFFF99"/>
                </a:solidFill>
              </a:rPr>
              <a:t>When we make judgements about success, we tend to compare ourselves to others.</a:t>
            </a:r>
          </a:p>
        </p:txBody>
      </p:sp>
    </p:spTree>
    <p:extLst>
      <p:ext uri="{BB962C8B-B14F-4D97-AF65-F5344CB8AC3E}">
        <p14:creationId xmlns:p14="http://schemas.microsoft.com/office/powerpoint/2010/main" val="4781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1440160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rgbClr val="FFFF99"/>
                </a:solidFill>
              </a:rPr>
              <a:t>Make sure you choose the </a:t>
            </a:r>
            <a:r>
              <a:rPr lang="en-GB" sz="3000" b="1" dirty="0" smtClean="0">
                <a:solidFill>
                  <a:srgbClr val="FFFF99"/>
                </a:solidFill>
              </a:rPr>
              <a:t>right</a:t>
            </a:r>
            <a:r>
              <a:rPr lang="en-GB" sz="3000" dirty="0" smtClean="0">
                <a:solidFill>
                  <a:srgbClr val="FFFF99"/>
                </a:solidFill>
              </a:rPr>
              <a:t> social comparisons </a:t>
            </a:r>
            <a:endParaRPr lang="en-GB" sz="3000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7"/>
            <a:ext cx="8208912" cy="3816424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FF99"/>
                </a:solidFill>
              </a:rPr>
              <a:t>It’s tempting to compare yourselves with fellow students who score more highly on an assignment, and you might feel disappointed if you miss out on a particular grade. </a:t>
            </a:r>
          </a:p>
          <a:p>
            <a:r>
              <a:rPr lang="en-GB" sz="2800" dirty="0" smtClean="0">
                <a:solidFill>
                  <a:srgbClr val="FFFF99"/>
                </a:solidFill>
              </a:rPr>
              <a:t>Instead, </a:t>
            </a:r>
            <a:r>
              <a:rPr lang="en-GB" sz="2800" dirty="0">
                <a:solidFill>
                  <a:srgbClr val="FFFF99"/>
                </a:solidFill>
              </a:rPr>
              <a:t>j</a:t>
            </a:r>
            <a:r>
              <a:rPr lang="en-GB" sz="2800" dirty="0" smtClean="0">
                <a:solidFill>
                  <a:srgbClr val="FFFF99"/>
                </a:solidFill>
              </a:rPr>
              <a:t>ust remember how fortunate you are to have access to higher education at all, by comparing yourself with those who do not.  </a:t>
            </a:r>
            <a:endParaRPr lang="en-GB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199</Words>
  <Application>Microsoft Office PowerPoint</Application>
  <PresentationFormat>On-screen Show (4:3)</PresentationFormat>
  <Paragraphs>16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Happiness Hacks  </vt:lpstr>
      <vt:lpstr>PowerPoint Presentation</vt:lpstr>
      <vt:lpstr>Why are bronze medallists happier than silver medallists?</vt:lpstr>
      <vt:lpstr> </vt:lpstr>
      <vt:lpstr>Make sure you choose the right social comparisons 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19</cp:revision>
  <dcterms:created xsi:type="dcterms:W3CDTF">2019-07-02T14:43:56Z</dcterms:created>
  <dcterms:modified xsi:type="dcterms:W3CDTF">2019-11-06T11:19:39Z</dcterms:modified>
</cp:coreProperties>
</file>