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2" r:id="rId4"/>
    <p:sldId id="257" r:id="rId5"/>
    <p:sldId id="258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8" autoAdjust="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497A1-3EF1-4A68-B396-A68946E42D0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18A27-D282-4B2D-93D1-1F38D9971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8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8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40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5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2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57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7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1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77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1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6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1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61230" y="2048090"/>
            <a:ext cx="62153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5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548" y="980728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FFFF99"/>
                </a:solidFill>
              </a:rPr>
              <a:t>H</a:t>
            </a:r>
            <a:r>
              <a:rPr lang="en-GB" dirty="0" smtClean="0">
                <a:solidFill>
                  <a:srgbClr val="FFFF99"/>
                </a:solidFill>
              </a:rPr>
              <a:t>appiness Hacks </a:t>
            </a:r>
            <a:br>
              <a:rPr lang="en-GB" dirty="0" smtClean="0">
                <a:solidFill>
                  <a:srgbClr val="FFFF99"/>
                </a:solidFill>
              </a:rPr>
            </a:b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941168"/>
            <a:ext cx="7704856" cy="1680592"/>
          </a:xfrm>
        </p:spPr>
        <p:txBody>
          <a:bodyPr/>
          <a:lstStyle/>
          <a:p>
            <a:r>
              <a:rPr lang="en-GB" i="1" dirty="0" smtClean="0">
                <a:solidFill>
                  <a:srgbClr val="FFFF99"/>
                </a:solidFill>
              </a:rPr>
              <a:t>5. The remembering self tells happy stories</a:t>
            </a:r>
            <a:endParaRPr lang="en-GB" dirty="0">
              <a:solidFill>
                <a:srgbClr val="FFFF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64" y="2060848"/>
            <a:ext cx="1964768" cy="261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02027"/>
          </a:xfrm>
        </p:spPr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Which do you think would make you unhappier – a painful dental treatment that lasted 10 minutes, or one that went on for 20?</a:t>
            </a:r>
          </a:p>
          <a:p>
            <a:pPr marL="0" indent="0">
              <a:buNone/>
            </a:pPr>
            <a:endParaRPr lang="en-GB" dirty="0" smtClean="0">
              <a:solidFill>
                <a:srgbClr val="FFFF99"/>
              </a:solidFill>
            </a:endParaRPr>
          </a:p>
          <a:p>
            <a:r>
              <a:rPr lang="en-GB" dirty="0" smtClean="0">
                <a:solidFill>
                  <a:srgbClr val="FFFF99"/>
                </a:solidFill>
              </a:rPr>
              <a:t>Painful procedures that last longer should make you unhappier than shorter ones, but we find that </a:t>
            </a:r>
            <a:r>
              <a:rPr lang="en-GB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mindbugs</a:t>
            </a:r>
            <a:r>
              <a:rPr lang="en-GB" dirty="0" smtClean="0">
                <a:solidFill>
                  <a:srgbClr val="FFFF99"/>
                </a:solidFill>
              </a:rPr>
              <a:t> can distort our memories.</a:t>
            </a: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56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The </a:t>
            </a:r>
            <a:r>
              <a:rPr lang="en-GB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peak/end rule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20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FF99"/>
                </a:solidFill>
              </a:rPr>
              <a:t>Patients who experience mild pain at the end of a procedure will remember the event as less aversive compared to those where the procedure ends with intense pain, although the entire procedure is shorter overall. </a:t>
            </a: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82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FFFF99"/>
                </a:solidFill>
              </a:rPr>
              <a:t>What does this have to do with happiness?</a:t>
            </a:r>
            <a:endParaRPr lang="en-GB" sz="3600" dirty="0">
              <a:solidFill>
                <a:srgbClr val="FFFF99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5576" y="1412776"/>
            <a:ext cx="7632848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7326" y="1628800"/>
            <a:ext cx="75693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FF99"/>
                </a:solidFill>
              </a:rPr>
              <a:t>In his 2010 TED talk ‘The riddle of experience vs. memory’, Daniel Kahneman argues that we can think of our mental life as consisting of a moment-to-moment experiencing self, as well as a remembering self.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FFFF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FF99"/>
                </a:solidFill>
              </a:rPr>
              <a:t>The remembering self differs from the experiencing self in that it constructs a retrospective story of past experiences.</a:t>
            </a:r>
          </a:p>
          <a:p>
            <a:endParaRPr lang="en-GB" sz="2400" dirty="0" smtClean="0">
              <a:solidFill>
                <a:srgbClr val="FFFF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FF99"/>
                </a:solidFill>
              </a:rPr>
              <a:t>Like most stories, the endings we give these memories are really important because they leave a lasting impression. </a:t>
            </a:r>
            <a:endParaRPr lang="en-GB" sz="24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3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99"/>
                </a:solidFill>
              </a:rPr>
              <a:t/>
            </a:r>
            <a:br>
              <a:rPr lang="en-GB" dirty="0">
                <a:solidFill>
                  <a:srgbClr val="FFFF99"/>
                </a:solidFill>
              </a:rPr>
            </a:br>
            <a:endParaRPr lang="en-GB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77686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solidFill>
                  <a:srgbClr val="FFFF99"/>
                </a:solidFill>
              </a:rPr>
              <a:t>In the same way that the remembering self generates stories for unpleasant experiences, so too for those that generate happy memories.  </a:t>
            </a:r>
          </a:p>
        </p:txBody>
      </p:sp>
    </p:spTree>
    <p:extLst>
      <p:ext uri="{BB962C8B-B14F-4D97-AF65-F5344CB8AC3E}">
        <p14:creationId xmlns:p14="http://schemas.microsoft.com/office/powerpoint/2010/main" val="4781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392488"/>
          </a:xfrm>
        </p:spPr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The </a:t>
            </a:r>
            <a:r>
              <a:rPr lang="en-GB" dirty="0">
                <a:solidFill>
                  <a:srgbClr val="FFFF99"/>
                </a:solidFill>
              </a:rPr>
              <a:t>majority </a:t>
            </a:r>
            <a:r>
              <a:rPr lang="en-GB" dirty="0" smtClean="0">
                <a:solidFill>
                  <a:srgbClr val="FFFF99"/>
                </a:solidFill>
              </a:rPr>
              <a:t>of time </a:t>
            </a:r>
            <a:r>
              <a:rPr lang="en-GB" dirty="0">
                <a:solidFill>
                  <a:srgbClr val="FFFF99"/>
                </a:solidFill>
              </a:rPr>
              <a:t>on a holiday may be pleasant but the </a:t>
            </a:r>
            <a:r>
              <a:rPr lang="en-GB" dirty="0" smtClean="0">
                <a:solidFill>
                  <a:srgbClr val="FFFF99"/>
                </a:solidFill>
              </a:rPr>
              <a:t>whole experience </a:t>
            </a:r>
            <a:r>
              <a:rPr lang="en-GB" dirty="0">
                <a:solidFill>
                  <a:srgbClr val="FFFF99"/>
                </a:solidFill>
              </a:rPr>
              <a:t>can be ruined by an unpleasant event </a:t>
            </a:r>
            <a:r>
              <a:rPr lang="en-GB" dirty="0" smtClean="0">
                <a:solidFill>
                  <a:srgbClr val="FFFF99"/>
                </a:solidFill>
              </a:rPr>
              <a:t>towards the </a:t>
            </a:r>
            <a:r>
              <a:rPr lang="en-GB" dirty="0">
                <a:solidFill>
                  <a:srgbClr val="FFFF99"/>
                </a:solidFill>
              </a:rPr>
              <a:t>end. 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Equally, a holiday might be arduous but so long as it ends happily, then we tend to form fond memories.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75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0769"/>
            <a:ext cx="7272808" cy="3744415"/>
          </a:xfrm>
        </p:spPr>
        <p:txBody>
          <a:bodyPr/>
          <a:lstStyle/>
          <a:p>
            <a:pPr marL="0" indent="0">
              <a:buNone/>
            </a:pPr>
            <a:r>
              <a:rPr lang="en-GB" sz="4800" dirty="0">
                <a:solidFill>
                  <a:srgbClr val="FFFF99"/>
                </a:solidFill>
              </a:rPr>
              <a:t>So the next time you’re planning a holiday, remember to save the best until last!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673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277</Words>
  <Application>Microsoft Office PowerPoint</Application>
  <PresentationFormat>On-screen Show (4:3)</PresentationFormat>
  <Paragraphs>20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Happiness Hacks  </vt:lpstr>
      <vt:lpstr>PowerPoint Presentation</vt:lpstr>
      <vt:lpstr>The peak/end rule</vt:lpstr>
      <vt:lpstr>What does this have to do with happiness?</vt:lpstr>
      <vt:lpstr> </vt:lpstr>
      <vt:lpstr>PowerPoint Presentation</vt:lpstr>
      <vt:lpstr>PowerPoint Presentation</vt:lpstr>
    </vt:vector>
  </TitlesOfParts>
  <Company>Springer-SBM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hacks</dc:title>
  <dc:creator>Verity Rimmer</dc:creator>
  <cp:lastModifiedBy>Verity Rimmer</cp:lastModifiedBy>
  <cp:revision>21</cp:revision>
  <dcterms:created xsi:type="dcterms:W3CDTF">2019-07-02T14:43:56Z</dcterms:created>
  <dcterms:modified xsi:type="dcterms:W3CDTF">2019-11-06T11:20:23Z</dcterms:modified>
</cp:coreProperties>
</file>