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8" autoAdjust="0"/>
    <p:restoredTop sz="94660"/>
  </p:normalViewPr>
  <p:slideViewPr>
    <p:cSldViewPr>
      <p:cViewPr>
        <p:scale>
          <a:sx n="50" d="100"/>
          <a:sy n="50" d="100"/>
        </p:scale>
        <p:origin x="-3384" y="-14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497A1-3EF1-4A68-B396-A68946E42D03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18A27-D282-4B2D-93D1-1F38D9971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8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8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18A27-D282-4B2D-93D1-1F38D99712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40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5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02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7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7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1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77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8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1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6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43B9-633D-4656-AC14-7752CFFF20EB}" type="datetimeFigureOut">
              <a:rPr lang="en-GB" smtClean="0"/>
              <a:t>06/11/2019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69794-DB77-4963-800C-D8E147F7CBCE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61230" y="2048090"/>
            <a:ext cx="62153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58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548" y="980728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FFFF99"/>
                </a:solidFill>
              </a:rPr>
              <a:t>H</a:t>
            </a:r>
            <a:r>
              <a:rPr lang="en-GB" dirty="0" smtClean="0">
                <a:solidFill>
                  <a:srgbClr val="FFFF99"/>
                </a:solidFill>
              </a:rPr>
              <a:t>appiness Hacks </a:t>
            </a:r>
            <a:br>
              <a:rPr lang="en-GB" dirty="0" smtClean="0">
                <a:solidFill>
                  <a:srgbClr val="FFFF99"/>
                </a:solidFill>
              </a:rPr>
            </a:br>
            <a:endParaRPr lang="en-GB" dirty="0">
              <a:solidFill>
                <a:srgbClr val="FFFF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869160"/>
            <a:ext cx="7128792" cy="1752600"/>
          </a:xfrm>
        </p:spPr>
        <p:txBody>
          <a:bodyPr/>
          <a:lstStyle/>
          <a:p>
            <a:r>
              <a:rPr lang="en-GB" i="1" dirty="0" smtClean="0">
                <a:solidFill>
                  <a:srgbClr val="FFFF99"/>
                </a:solidFill>
              </a:rPr>
              <a:t>6. How do you become more optimistic?</a:t>
            </a:r>
            <a:endParaRPr lang="en-GB" dirty="0">
              <a:solidFill>
                <a:srgbClr val="FFFF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64" y="2060848"/>
            <a:ext cx="1964768" cy="261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989"/>
            <a:ext cx="8229600" cy="1287016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benefits of optimism</a:t>
            </a:r>
            <a:endParaRPr lang="en-GB" sz="4000" dirty="0">
              <a:solidFill>
                <a:srgbClr val="FFFF99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5576" y="1412776"/>
            <a:ext cx="7632848" cy="4320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400" dirty="0" smtClean="0">
                <a:solidFill>
                  <a:srgbClr val="FFFF99"/>
                </a:solidFill>
              </a:rPr>
              <a:t>Helps protect us against the fallout from negative life events. Pessimists tend to dwell on negative events; optimists can more readily dismiss them.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0400" dirty="0" smtClean="0">
              <a:solidFill>
                <a:srgbClr val="FFFF99"/>
              </a:solidFill>
            </a:endParaRPr>
          </a:p>
          <a:p>
            <a:r>
              <a:rPr lang="en-GB" sz="10400" dirty="0" smtClean="0">
                <a:solidFill>
                  <a:srgbClr val="FFFF99"/>
                </a:solidFill>
              </a:rPr>
              <a:t>Diverges from pessimism on three primary attributional styles of interpreting negative events: the permanence, pervasiveness and personal resonance of these events.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0400" dirty="0" smtClean="0">
              <a:solidFill>
                <a:srgbClr val="FFFF99"/>
              </a:solidFill>
            </a:endParaRPr>
          </a:p>
          <a:p>
            <a:r>
              <a:rPr lang="en-GB" sz="10400" dirty="0" smtClean="0">
                <a:solidFill>
                  <a:srgbClr val="FFFF99"/>
                </a:solidFill>
              </a:rPr>
              <a:t>Associated with better mental and physical health and more success in life, partly because optimists do not give up so easily and are prepared to persevere (Seligman, 2006).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3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99"/>
                </a:solidFill>
              </a:rPr>
              <a:t>Unbridled </a:t>
            </a:r>
            <a:r>
              <a:rPr lang="en-GB" dirty="0" smtClean="0">
                <a:solidFill>
                  <a:srgbClr val="FFFF99"/>
                </a:solidFill>
              </a:rPr>
              <a:t>optimism </a:t>
            </a:r>
            <a:r>
              <a:rPr lang="en-GB" dirty="0">
                <a:solidFill>
                  <a:srgbClr val="FFFF99"/>
                </a:solidFill>
              </a:rPr>
              <a:t>is not always a good </a:t>
            </a:r>
            <a:r>
              <a:rPr lang="en-GB" dirty="0" smtClean="0">
                <a:solidFill>
                  <a:srgbClr val="FFFF99"/>
                </a:solidFill>
              </a:rPr>
              <a:t>thing, however…</a:t>
            </a:r>
            <a:r>
              <a:rPr lang="en-GB" dirty="0">
                <a:solidFill>
                  <a:srgbClr val="FFFF99"/>
                </a:solidFill>
              </a:rPr>
              <a:t/>
            </a:r>
            <a:br>
              <a:rPr lang="en-GB" dirty="0">
                <a:solidFill>
                  <a:srgbClr val="FFFF99"/>
                </a:solidFill>
              </a:rPr>
            </a:br>
            <a:endParaRPr lang="en-GB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348880"/>
            <a:ext cx="7776864" cy="331236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99"/>
                </a:solidFill>
              </a:rPr>
              <a:t>Sometimes, like when making financial decisions, you have to consider the possibilities of failure – otherwise you run the risk of being reckless.</a:t>
            </a:r>
          </a:p>
        </p:txBody>
      </p:sp>
    </p:spTree>
    <p:extLst>
      <p:ext uri="{BB962C8B-B14F-4D97-AF65-F5344CB8AC3E}">
        <p14:creationId xmlns:p14="http://schemas.microsoft.com/office/powerpoint/2010/main" val="4781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ABC approach</a:t>
            </a:r>
            <a:br>
              <a:rPr lang="en-GB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 smtClean="0">
                <a:solidFill>
                  <a:srgbClr val="FFFF99"/>
                </a:solidFill>
              </a:rPr>
              <a:t> </a:t>
            </a:r>
            <a:r>
              <a:rPr lang="en-GB" sz="3200" dirty="0">
                <a:solidFill>
                  <a:srgbClr val="FFFF99"/>
                </a:solidFill>
              </a:rPr>
              <a:t>(Adversity – Belief – Consequences) </a:t>
            </a:r>
            <a:br>
              <a:rPr lang="en-GB" sz="3200" dirty="0">
                <a:solidFill>
                  <a:srgbClr val="FFFF99"/>
                </a:solidFill>
              </a:rPr>
            </a:br>
            <a:endParaRPr lang="en-GB" sz="32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1"/>
            <a:ext cx="8208912" cy="3600399"/>
          </a:xfrm>
        </p:spPr>
        <p:txBody>
          <a:bodyPr>
            <a:normAutofit lnSpcReduction="10000"/>
          </a:bodyPr>
          <a:lstStyle/>
          <a:p>
            <a:r>
              <a:rPr lang="en-GB" sz="2800" dirty="0">
                <a:solidFill>
                  <a:srgbClr val="FFFF99"/>
                </a:solidFill>
              </a:rPr>
              <a:t>Advocated in Martin Seligman’s (2006) book, </a:t>
            </a:r>
            <a:r>
              <a:rPr lang="en-GB" sz="2800" i="1" dirty="0">
                <a:solidFill>
                  <a:srgbClr val="FFFF99"/>
                </a:solidFill>
              </a:rPr>
              <a:t>Learned Optimism: How to Change Your Mind and Your Life.</a:t>
            </a:r>
          </a:p>
          <a:p>
            <a:pPr marL="0" indent="0">
              <a:buNone/>
            </a:pPr>
            <a:endParaRPr lang="en-GB" sz="2800" i="1" dirty="0">
              <a:solidFill>
                <a:srgbClr val="FFFF99"/>
              </a:solidFill>
            </a:endParaRPr>
          </a:p>
          <a:p>
            <a:r>
              <a:rPr lang="en-GB" sz="2800" dirty="0">
                <a:solidFill>
                  <a:srgbClr val="FFFF99"/>
                </a:solidFill>
              </a:rPr>
              <a:t>When we encounter </a:t>
            </a:r>
            <a:r>
              <a:rPr lang="en-GB" sz="2800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adversity</a:t>
            </a:r>
            <a:r>
              <a:rPr lang="en-GB" sz="2800" dirty="0">
                <a:solidFill>
                  <a:srgbClr val="FFFF99"/>
                </a:solidFill>
              </a:rPr>
              <a:t>, our attributional style generates </a:t>
            </a:r>
            <a:r>
              <a:rPr lang="en-GB" sz="2800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beliefs</a:t>
            </a:r>
            <a:r>
              <a:rPr lang="en-GB" sz="2800" dirty="0">
                <a:solidFill>
                  <a:srgbClr val="FFFF99"/>
                </a:solidFill>
              </a:rPr>
              <a:t> about why things happened. These in turn have </a:t>
            </a:r>
            <a:r>
              <a:rPr lang="en-GB" sz="2800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  <a:r>
              <a:rPr lang="en-GB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dirty="0">
                <a:solidFill>
                  <a:srgbClr val="FFFF99"/>
                </a:solidFill>
              </a:rPr>
              <a:t>about how we feel and what we do next.</a:t>
            </a:r>
          </a:p>
          <a:p>
            <a:endParaRPr lang="en-GB" sz="2800" dirty="0" smtClean="0">
              <a:solidFill>
                <a:srgbClr val="FFFF99"/>
              </a:solidFill>
            </a:endParaRPr>
          </a:p>
          <a:p>
            <a:endParaRPr lang="en-GB" sz="2800" dirty="0" smtClean="0">
              <a:solidFill>
                <a:srgbClr val="FFFF99"/>
              </a:solidFill>
            </a:endParaRPr>
          </a:p>
          <a:p>
            <a:endParaRPr lang="en-GB" sz="28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7920880" cy="496855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72"/>
              </a:spcBef>
              <a:buNone/>
            </a:pPr>
            <a:r>
              <a:rPr lang="en-GB" dirty="0">
                <a:solidFill>
                  <a:srgbClr val="FFFF99"/>
                </a:solidFill>
              </a:rPr>
              <a:t>Seligman recommends keeping a diary of events. If you note that you are recording lots of pessimistic ABC interpretations, you can:</a:t>
            </a:r>
          </a:p>
          <a:p>
            <a:pPr>
              <a:spcBef>
                <a:spcPts val="672"/>
              </a:spcBef>
            </a:pPr>
            <a:r>
              <a:rPr lang="en-GB" dirty="0">
                <a:solidFill>
                  <a:srgbClr val="FFFF99"/>
                </a:solidFill>
              </a:rPr>
              <a:t>ignore or distract yourself</a:t>
            </a:r>
          </a:p>
          <a:p>
            <a:pPr>
              <a:spcBef>
                <a:spcPts val="672"/>
              </a:spcBef>
            </a:pPr>
            <a:r>
              <a:rPr lang="en-GB" i="1" dirty="0">
                <a:solidFill>
                  <a:srgbClr val="FFFF99"/>
                </a:solidFill>
              </a:rPr>
              <a:t>or</a:t>
            </a:r>
            <a:r>
              <a:rPr lang="en-GB" dirty="0">
                <a:solidFill>
                  <a:srgbClr val="FFFF99"/>
                </a:solidFill>
              </a:rPr>
              <a:t>, even better, change the way you think  by disputing the permanence, pervasiveness and personal attributions of negative events. Think of </a:t>
            </a:r>
            <a:r>
              <a:rPr lang="en-GB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counterarguments</a:t>
            </a:r>
            <a:r>
              <a:rPr lang="en-GB" b="1" i="1" dirty="0">
                <a:solidFill>
                  <a:srgbClr val="FFFF99"/>
                </a:solidFill>
              </a:rPr>
              <a:t> </a:t>
            </a:r>
            <a:r>
              <a:rPr lang="en-GB" dirty="0">
                <a:solidFill>
                  <a:srgbClr val="FFFF99"/>
                </a:solidFill>
              </a:rPr>
              <a:t>and alternative explanations. Gradually, you should shift to being more </a:t>
            </a:r>
            <a:r>
              <a:rPr lang="en-GB" dirty="0" smtClean="0">
                <a:solidFill>
                  <a:srgbClr val="FFFF99"/>
                </a:solidFill>
              </a:rPr>
              <a:t>optimistic.</a:t>
            </a:r>
            <a:endParaRPr lang="en-GB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2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931224" cy="34129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FF99"/>
                </a:solidFill>
              </a:rPr>
              <a:t>Most importantly, try to get </a:t>
            </a:r>
            <a:r>
              <a:rPr lang="en-GB" dirty="0" smtClean="0">
                <a:solidFill>
                  <a:srgbClr val="FFFF99"/>
                </a:solidFill>
              </a:rPr>
              <a:t>things into </a:t>
            </a:r>
            <a:r>
              <a:rPr lang="en-GB" dirty="0">
                <a:solidFill>
                  <a:srgbClr val="FFFF99"/>
                </a:solidFill>
              </a:rPr>
              <a:t>perspective – something that largely comes with </a:t>
            </a:r>
            <a:r>
              <a:rPr lang="en-GB" dirty="0" smtClean="0">
                <a:solidFill>
                  <a:srgbClr val="FFFF99"/>
                </a:solidFill>
              </a:rPr>
              <a:t>age and </a:t>
            </a:r>
            <a:r>
              <a:rPr lang="en-GB" dirty="0">
                <a:solidFill>
                  <a:srgbClr val="FFFF99"/>
                </a:solidFill>
              </a:rPr>
              <a:t>experience</a:t>
            </a:r>
            <a:r>
              <a:rPr lang="en-GB" dirty="0" smtClean="0">
                <a:solidFill>
                  <a:srgbClr val="FFFF99"/>
                </a:solidFill>
              </a:rPr>
              <a:t>.</a:t>
            </a:r>
          </a:p>
          <a:p>
            <a:pPr marL="0" indent="0">
              <a:buNone/>
            </a:pPr>
            <a:endParaRPr lang="en-GB" dirty="0" smtClean="0">
              <a:solidFill>
                <a:srgbClr val="FFFF99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FF99"/>
                </a:solidFill>
              </a:rPr>
              <a:t>Also</a:t>
            </a:r>
            <a:r>
              <a:rPr lang="en-GB" dirty="0">
                <a:solidFill>
                  <a:srgbClr val="FFFF99"/>
                </a:solidFill>
              </a:rPr>
              <a:t>, </a:t>
            </a:r>
            <a:r>
              <a:rPr lang="en-GB" dirty="0" smtClean="0">
                <a:solidFill>
                  <a:srgbClr val="FFFF99"/>
                </a:solidFill>
              </a:rPr>
              <a:t>do </a:t>
            </a:r>
            <a:r>
              <a:rPr lang="en-GB" dirty="0">
                <a:solidFill>
                  <a:srgbClr val="FFFF99"/>
                </a:solidFill>
              </a:rPr>
              <a:t>not avoid </a:t>
            </a:r>
            <a:r>
              <a:rPr lang="en-GB" dirty="0" smtClean="0">
                <a:solidFill>
                  <a:srgbClr val="FFFF99"/>
                </a:solidFill>
              </a:rPr>
              <a:t>risk. Instead, face </a:t>
            </a:r>
            <a:r>
              <a:rPr lang="en-GB" dirty="0">
                <a:solidFill>
                  <a:srgbClr val="FFFF99"/>
                </a:solidFill>
              </a:rPr>
              <a:t>up to </a:t>
            </a:r>
            <a:r>
              <a:rPr lang="en-GB" dirty="0" smtClean="0">
                <a:solidFill>
                  <a:srgbClr val="FFFF99"/>
                </a:solidFill>
              </a:rPr>
              <a:t>life’s challenges </a:t>
            </a:r>
            <a:r>
              <a:rPr lang="en-GB" dirty="0">
                <a:solidFill>
                  <a:srgbClr val="FFFF99"/>
                </a:solidFill>
              </a:rPr>
              <a:t>so that you can learn to become more resilient.</a:t>
            </a:r>
          </a:p>
        </p:txBody>
      </p:sp>
    </p:spTree>
    <p:extLst>
      <p:ext uri="{BB962C8B-B14F-4D97-AF65-F5344CB8AC3E}">
        <p14:creationId xmlns:p14="http://schemas.microsoft.com/office/powerpoint/2010/main" val="202781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301</Words>
  <Application>Microsoft Office PowerPoint</Application>
  <PresentationFormat>On-screen Show (4:3)</PresentationFormat>
  <Paragraphs>23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Happiness Hacks  </vt:lpstr>
      <vt:lpstr>The benefits of optimism</vt:lpstr>
      <vt:lpstr>Unbridled optimism is not always a good thing, however… </vt:lpstr>
      <vt:lpstr>The ABC approach  (Adversity – Belief – Consequences)  </vt:lpstr>
      <vt:lpstr>PowerPoint Presentation</vt:lpstr>
      <vt:lpstr>PowerPoint Presentation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happiness hacks</dc:title>
  <dc:creator>Verity Rimmer</dc:creator>
  <cp:lastModifiedBy>Verity Rimmer</cp:lastModifiedBy>
  <cp:revision>13</cp:revision>
  <dcterms:created xsi:type="dcterms:W3CDTF">2019-07-02T14:43:56Z</dcterms:created>
  <dcterms:modified xsi:type="dcterms:W3CDTF">2019-11-06T11:20:44Z</dcterms:modified>
</cp:coreProperties>
</file>