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75" autoAdjust="0"/>
    <p:restoredTop sz="94660"/>
  </p:normalViewPr>
  <p:slideViewPr>
    <p:cSldViewPr>
      <p:cViewPr>
        <p:scale>
          <a:sx n="66" d="100"/>
          <a:sy n="66" d="100"/>
        </p:scale>
        <p:origin x="-252" y="-10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9497A1-3EF1-4A68-B396-A68946E42D03}" type="datetimeFigureOut">
              <a:rPr lang="en-GB" smtClean="0"/>
              <a:t>06/11/2019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D18A27-D282-4B2D-93D1-1F38D99712B6}" type="slidenum">
              <a:rPr lang="en-GB" smtClean="0"/>
              <a:t>‹#›</a:t>
            </a:fld>
            <a:endParaRPr lang="en-GB"/>
          </a:p>
        </p:txBody>
      </p:sp>
    </p:spTree>
    <p:extLst>
      <p:ext uri="{BB962C8B-B14F-4D97-AF65-F5344CB8AC3E}">
        <p14:creationId xmlns:p14="http://schemas.microsoft.com/office/powerpoint/2010/main" val="3138280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D18A27-D282-4B2D-93D1-1F38D99712B6}" type="slidenum">
              <a:rPr lang="en-GB" smtClean="0"/>
              <a:t>1</a:t>
            </a:fld>
            <a:endParaRPr lang="en-GB"/>
          </a:p>
        </p:txBody>
      </p:sp>
    </p:spTree>
    <p:extLst>
      <p:ext uri="{BB962C8B-B14F-4D97-AF65-F5344CB8AC3E}">
        <p14:creationId xmlns:p14="http://schemas.microsoft.com/office/powerpoint/2010/main" val="3340481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5D18A27-D282-4B2D-93D1-1F38D99712B6}" type="slidenum">
              <a:rPr lang="en-GB" smtClean="0"/>
              <a:t>3</a:t>
            </a:fld>
            <a:endParaRPr lang="en-GB"/>
          </a:p>
        </p:txBody>
      </p:sp>
    </p:spTree>
    <p:extLst>
      <p:ext uri="{BB962C8B-B14F-4D97-AF65-F5344CB8AC3E}">
        <p14:creationId xmlns:p14="http://schemas.microsoft.com/office/powerpoint/2010/main" val="415159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20062536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747027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151857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11520757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E643B9-633D-4656-AC14-7752CFFF20EB}" type="datetimeFigureOut">
              <a:rPr lang="en-GB" smtClean="0"/>
              <a:t>06/11/2019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2411677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3E643B9-633D-4656-AC14-7752CFFF20EB}" type="datetimeFigureOut">
              <a:rPr lang="en-GB" smtClean="0"/>
              <a:t>06/11/2019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143141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3E643B9-633D-4656-AC14-7752CFFF20EB}" type="datetimeFigureOut">
              <a:rPr lang="en-GB" smtClean="0"/>
              <a:t>06/11/2019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377677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3E643B9-633D-4656-AC14-7752CFFF20EB}" type="datetimeFigureOut">
              <a:rPr lang="en-GB" smtClean="0"/>
              <a:t>06/11/2019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2714889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643B9-633D-4656-AC14-7752CFFF20EB}" type="datetimeFigureOut">
              <a:rPr lang="en-GB" smtClean="0"/>
              <a:t>06/11/2019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165001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643B9-633D-4656-AC14-7752CFFF20EB}" type="datetimeFigureOut">
              <a:rPr lang="en-GB" smtClean="0"/>
              <a:t>06/11/2019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2707669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E643B9-633D-4656-AC14-7752CFFF20EB}" type="datetimeFigureOut">
              <a:rPr lang="en-GB" smtClean="0"/>
              <a:t>06/11/2019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269794-DB77-4963-800C-D8E147F7CBCE}" type="slidenum">
              <a:rPr lang="en-GB" smtClean="0"/>
              <a:t>‹#›</a:t>
            </a:fld>
            <a:endParaRPr lang="en-GB"/>
          </a:p>
        </p:txBody>
      </p:sp>
    </p:spTree>
    <p:extLst>
      <p:ext uri="{BB962C8B-B14F-4D97-AF65-F5344CB8AC3E}">
        <p14:creationId xmlns:p14="http://schemas.microsoft.com/office/powerpoint/2010/main" val="3626712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643B9-633D-4656-AC14-7752CFFF20EB}" type="datetimeFigureOut">
              <a:rPr lang="en-GB" smtClean="0"/>
              <a:t>06/11/2019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69794-DB77-4963-800C-D8E147F7CBCE}" type="slidenum">
              <a:rPr lang="en-GB" smtClean="0"/>
              <a:t>‹#›</a:t>
            </a:fld>
            <a:endParaRPr lang="en-GB"/>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rot="16200000">
            <a:off x="4261230" y="2048090"/>
            <a:ext cx="621539" cy="914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1589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4548" y="980728"/>
            <a:ext cx="7772400" cy="1470025"/>
          </a:xfrm>
        </p:spPr>
        <p:txBody>
          <a:bodyPr/>
          <a:lstStyle/>
          <a:p>
            <a:r>
              <a:rPr lang="en-GB" dirty="0">
                <a:solidFill>
                  <a:srgbClr val="FFFF99"/>
                </a:solidFill>
              </a:rPr>
              <a:t>H</a:t>
            </a:r>
            <a:r>
              <a:rPr lang="en-GB" dirty="0" smtClean="0">
                <a:solidFill>
                  <a:srgbClr val="FFFF99"/>
                </a:solidFill>
              </a:rPr>
              <a:t>appiness Hacks </a:t>
            </a:r>
            <a:br>
              <a:rPr lang="en-GB" dirty="0" smtClean="0">
                <a:solidFill>
                  <a:srgbClr val="FFFF99"/>
                </a:solidFill>
              </a:rPr>
            </a:br>
            <a:endParaRPr lang="en-GB" dirty="0">
              <a:solidFill>
                <a:srgbClr val="FFFF99"/>
              </a:solidFill>
            </a:endParaRPr>
          </a:p>
        </p:txBody>
      </p:sp>
      <p:sp>
        <p:nvSpPr>
          <p:cNvPr id="3" name="Subtitle 2"/>
          <p:cNvSpPr>
            <a:spLocks noGrp="1"/>
          </p:cNvSpPr>
          <p:nvPr>
            <p:ph type="subTitle" idx="1"/>
          </p:nvPr>
        </p:nvSpPr>
        <p:spPr>
          <a:xfrm>
            <a:off x="1115616" y="4869160"/>
            <a:ext cx="7128792" cy="1752600"/>
          </a:xfrm>
        </p:spPr>
        <p:txBody>
          <a:bodyPr/>
          <a:lstStyle/>
          <a:p>
            <a:r>
              <a:rPr lang="en-GB" i="1" dirty="0" smtClean="0">
                <a:solidFill>
                  <a:srgbClr val="FFFF99"/>
                </a:solidFill>
              </a:rPr>
              <a:t>8. Mind your time</a:t>
            </a:r>
            <a:endParaRPr lang="en-GB" dirty="0">
              <a:solidFill>
                <a:srgbClr val="FFFF99"/>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8364" y="2060848"/>
            <a:ext cx="1964768" cy="2610980"/>
          </a:xfrm>
          <a:prstGeom prst="rect">
            <a:avLst/>
          </a:prstGeom>
        </p:spPr>
      </p:pic>
    </p:spTree>
    <p:extLst>
      <p:ext uri="{BB962C8B-B14F-4D97-AF65-F5344CB8AC3E}">
        <p14:creationId xmlns:p14="http://schemas.microsoft.com/office/powerpoint/2010/main" val="2471904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3"/>
            <a:ext cx="8229600" cy="4320480"/>
          </a:xfrm>
        </p:spPr>
        <p:txBody>
          <a:bodyPr/>
          <a:lstStyle/>
          <a:p>
            <a:pPr marL="0" indent="0">
              <a:buNone/>
            </a:pPr>
            <a:r>
              <a:rPr lang="en-GB" dirty="0">
                <a:solidFill>
                  <a:srgbClr val="FFFF99"/>
                </a:solidFill>
              </a:rPr>
              <a:t>S</a:t>
            </a:r>
            <a:r>
              <a:rPr lang="en-GB" dirty="0" smtClean="0">
                <a:solidFill>
                  <a:srgbClr val="FFFF99"/>
                </a:solidFill>
              </a:rPr>
              <a:t>till, though meditation is controversial in terms of some of the claims made by its advocates, it is nonetheless true that if time spent meditating (rather than mind-wandering) is associated with relaxation, then it’s no surprise that benefits do arise from it.</a:t>
            </a:r>
            <a:endParaRPr lang="en-GB" dirty="0">
              <a:solidFill>
                <a:srgbClr val="FFFF99"/>
              </a:solidFill>
            </a:endParaRPr>
          </a:p>
        </p:txBody>
      </p:sp>
    </p:spTree>
    <p:extLst>
      <p:ext uri="{BB962C8B-B14F-4D97-AF65-F5344CB8AC3E}">
        <p14:creationId xmlns:p14="http://schemas.microsoft.com/office/powerpoint/2010/main" val="1653185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FF99"/>
                </a:solidFill>
              </a:rPr>
              <a:t>If you’d like to give meditation a try…</a:t>
            </a:r>
            <a:endParaRPr lang="en-GB" dirty="0">
              <a:solidFill>
                <a:srgbClr val="FFFF99"/>
              </a:solidFill>
            </a:endParaRPr>
          </a:p>
        </p:txBody>
      </p:sp>
      <p:sp>
        <p:nvSpPr>
          <p:cNvPr id="3" name="Content Placeholder 2"/>
          <p:cNvSpPr>
            <a:spLocks noGrp="1"/>
          </p:cNvSpPr>
          <p:nvPr>
            <p:ph idx="1"/>
          </p:nvPr>
        </p:nvSpPr>
        <p:spPr/>
        <p:txBody>
          <a:bodyPr>
            <a:normAutofit/>
          </a:bodyPr>
          <a:lstStyle/>
          <a:p>
            <a:r>
              <a:rPr lang="en-GB" dirty="0" smtClean="0">
                <a:solidFill>
                  <a:srgbClr val="FFFF99"/>
                </a:solidFill>
              </a:rPr>
              <a:t>Find </a:t>
            </a:r>
            <a:r>
              <a:rPr lang="en-GB" dirty="0">
                <a:solidFill>
                  <a:srgbClr val="FFFF99"/>
                </a:solidFill>
              </a:rPr>
              <a:t>a quiet location where you can sit alone in </a:t>
            </a:r>
            <a:r>
              <a:rPr lang="en-GB" dirty="0" smtClean="0">
                <a:solidFill>
                  <a:srgbClr val="FFFF99"/>
                </a:solidFill>
              </a:rPr>
              <a:t>a comfortable </a:t>
            </a:r>
            <a:r>
              <a:rPr lang="en-GB" dirty="0">
                <a:solidFill>
                  <a:srgbClr val="FFFF99"/>
                </a:solidFill>
              </a:rPr>
              <a:t>position for 5 minutes to start with.</a:t>
            </a:r>
          </a:p>
          <a:p>
            <a:r>
              <a:rPr lang="en-GB" dirty="0" smtClean="0">
                <a:solidFill>
                  <a:srgbClr val="FFFF99"/>
                </a:solidFill>
              </a:rPr>
              <a:t>Breathe </a:t>
            </a:r>
            <a:r>
              <a:rPr lang="en-GB" dirty="0">
                <a:solidFill>
                  <a:srgbClr val="FFFF99"/>
                </a:solidFill>
              </a:rPr>
              <a:t>deeply and focus attention on the </a:t>
            </a:r>
            <a:r>
              <a:rPr lang="en-GB" dirty="0" smtClean="0">
                <a:solidFill>
                  <a:srgbClr val="FFFF99"/>
                </a:solidFill>
              </a:rPr>
              <a:t>inhalation and </a:t>
            </a:r>
            <a:r>
              <a:rPr lang="en-GB" dirty="0">
                <a:solidFill>
                  <a:srgbClr val="FFFF99"/>
                </a:solidFill>
              </a:rPr>
              <a:t>exhalation of air (some techniques </a:t>
            </a:r>
            <a:r>
              <a:rPr lang="en-GB" dirty="0" smtClean="0">
                <a:solidFill>
                  <a:srgbClr val="FFFF99"/>
                </a:solidFill>
              </a:rPr>
              <a:t>advocate chanting </a:t>
            </a:r>
            <a:r>
              <a:rPr lang="en-GB" dirty="0">
                <a:solidFill>
                  <a:srgbClr val="FFFF99"/>
                </a:solidFill>
              </a:rPr>
              <a:t>or focusing on a single object).</a:t>
            </a:r>
          </a:p>
          <a:p>
            <a:r>
              <a:rPr lang="en-GB" dirty="0" smtClean="0">
                <a:solidFill>
                  <a:srgbClr val="FFFF99"/>
                </a:solidFill>
              </a:rPr>
              <a:t>Close </a:t>
            </a:r>
            <a:r>
              <a:rPr lang="en-GB" dirty="0">
                <a:solidFill>
                  <a:srgbClr val="FFFF99"/>
                </a:solidFill>
              </a:rPr>
              <a:t>your eyes to concentrate if that helps</a:t>
            </a:r>
            <a:r>
              <a:rPr lang="en-GB" dirty="0" smtClean="0">
                <a:solidFill>
                  <a:srgbClr val="FFFF99"/>
                </a:solidFill>
              </a:rPr>
              <a:t>.</a:t>
            </a:r>
            <a:endParaRPr lang="en-GB" dirty="0"/>
          </a:p>
        </p:txBody>
      </p:sp>
    </p:spTree>
    <p:extLst>
      <p:ext uri="{BB962C8B-B14F-4D97-AF65-F5344CB8AC3E}">
        <p14:creationId xmlns:p14="http://schemas.microsoft.com/office/powerpoint/2010/main" val="2414942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lnSpcReduction="10000"/>
          </a:bodyPr>
          <a:lstStyle/>
          <a:p>
            <a:r>
              <a:rPr lang="en-GB" dirty="0" smtClean="0">
                <a:solidFill>
                  <a:srgbClr val="FFFF99"/>
                </a:solidFill>
              </a:rPr>
              <a:t>Notice </a:t>
            </a:r>
            <a:r>
              <a:rPr lang="en-GB" dirty="0">
                <a:solidFill>
                  <a:srgbClr val="FFFF99"/>
                </a:solidFill>
              </a:rPr>
              <a:t>when your mind starts to wander, and then let thoughts pass without further consideration before returning your attention to breathing. </a:t>
            </a:r>
            <a:endParaRPr lang="en-GB" dirty="0" smtClean="0">
              <a:solidFill>
                <a:srgbClr val="FFFF99"/>
              </a:solidFill>
            </a:endParaRPr>
          </a:p>
          <a:p>
            <a:r>
              <a:rPr lang="en-GB" dirty="0" smtClean="0">
                <a:solidFill>
                  <a:srgbClr val="FFFF99"/>
                </a:solidFill>
              </a:rPr>
              <a:t>One </a:t>
            </a:r>
            <a:r>
              <a:rPr lang="en-GB" dirty="0">
                <a:solidFill>
                  <a:srgbClr val="FFFF99"/>
                </a:solidFill>
              </a:rPr>
              <a:t>technique is to consider intrusive thoughts as events that you can observe in a detached way, like sitting by a motorway watching thoughts as cars that come and go.</a:t>
            </a:r>
          </a:p>
          <a:p>
            <a:r>
              <a:rPr lang="en-GB" dirty="0">
                <a:solidFill>
                  <a:srgbClr val="FFFF99"/>
                </a:solidFill>
              </a:rPr>
              <a:t>Repeat the routine daily whenever you can, increasing the amount of time spent in a meditative state.</a:t>
            </a:r>
          </a:p>
          <a:p>
            <a:endParaRPr lang="en-GB" dirty="0"/>
          </a:p>
        </p:txBody>
      </p:sp>
    </p:spTree>
    <p:extLst>
      <p:ext uri="{BB962C8B-B14F-4D97-AF65-F5344CB8AC3E}">
        <p14:creationId xmlns:p14="http://schemas.microsoft.com/office/powerpoint/2010/main" val="107788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dirty="0" smtClean="0">
                <a:solidFill>
                  <a:srgbClr val="FFFF99"/>
                </a:solidFill>
              </a:rPr>
              <a:t>If </a:t>
            </a:r>
            <a:r>
              <a:rPr lang="en-GB" dirty="0">
                <a:solidFill>
                  <a:srgbClr val="FFFF99"/>
                </a:solidFill>
              </a:rPr>
              <a:t>you can achieve this mental state on a regular basis, </a:t>
            </a:r>
            <a:r>
              <a:rPr lang="en-GB" dirty="0" smtClean="0">
                <a:solidFill>
                  <a:srgbClr val="FFFF99"/>
                </a:solidFill>
              </a:rPr>
              <a:t>then with </a:t>
            </a:r>
            <a:r>
              <a:rPr lang="en-GB" dirty="0">
                <a:solidFill>
                  <a:srgbClr val="FFFF99"/>
                </a:solidFill>
              </a:rPr>
              <a:t>time and practice you should notice positive </a:t>
            </a:r>
            <a:r>
              <a:rPr lang="en-GB" dirty="0" smtClean="0">
                <a:solidFill>
                  <a:srgbClr val="FFFF99"/>
                </a:solidFill>
              </a:rPr>
              <a:t>benefits!</a:t>
            </a:r>
            <a:endParaRPr lang="en-GB" dirty="0">
              <a:solidFill>
                <a:srgbClr val="FFFF99"/>
              </a:solidFill>
            </a:endParaRPr>
          </a:p>
        </p:txBody>
      </p:sp>
    </p:spTree>
    <p:extLst>
      <p:ext uri="{BB962C8B-B14F-4D97-AF65-F5344CB8AC3E}">
        <p14:creationId xmlns:p14="http://schemas.microsoft.com/office/powerpoint/2010/main" val="167931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152128"/>
          </a:xfrm>
        </p:spPr>
        <p:txBody>
          <a:bodyPr>
            <a:normAutofit fontScale="90000"/>
          </a:bodyPr>
          <a:lstStyle/>
          <a:p>
            <a:r>
              <a:rPr lang="en-GB" dirty="0" smtClean="0">
                <a:solidFill>
                  <a:srgbClr val="FFFF99"/>
                </a:solidFill>
              </a:rPr>
              <a:t>What does your mind spend most of its time doing?</a:t>
            </a:r>
            <a:endParaRPr lang="en-GB" dirty="0">
              <a:solidFill>
                <a:srgbClr val="FFFF99"/>
              </a:solidFill>
            </a:endParaRPr>
          </a:p>
        </p:txBody>
      </p:sp>
      <p:sp>
        <p:nvSpPr>
          <p:cNvPr id="3" name="Content Placeholder 2"/>
          <p:cNvSpPr>
            <a:spLocks noGrp="1"/>
          </p:cNvSpPr>
          <p:nvPr>
            <p:ph idx="1"/>
          </p:nvPr>
        </p:nvSpPr>
        <p:spPr>
          <a:xfrm>
            <a:off x="457200" y="2060849"/>
            <a:ext cx="8229600" cy="3960440"/>
          </a:xfrm>
        </p:spPr>
        <p:txBody>
          <a:bodyPr>
            <a:normAutofit/>
          </a:bodyPr>
          <a:lstStyle/>
          <a:p>
            <a:pPr marL="0" indent="0">
              <a:buNone/>
            </a:pPr>
            <a:r>
              <a:rPr lang="en-GB" dirty="0" smtClean="0">
                <a:solidFill>
                  <a:srgbClr val="FFFF99"/>
                </a:solidFill>
              </a:rPr>
              <a:t>It turns out that we spend a lot of time with our minds wandering, not focusing on anything in particular!</a:t>
            </a:r>
          </a:p>
        </p:txBody>
      </p:sp>
    </p:spTree>
    <p:extLst>
      <p:ext uri="{BB962C8B-B14F-4D97-AF65-F5344CB8AC3E}">
        <p14:creationId xmlns:p14="http://schemas.microsoft.com/office/powerpoint/2010/main" val="1069841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a:bodyPr>
          <a:lstStyle/>
          <a:p>
            <a:pPr marL="0" indent="0">
              <a:buNone/>
            </a:pPr>
            <a:r>
              <a:rPr lang="en-GB" dirty="0" smtClean="0">
                <a:solidFill>
                  <a:srgbClr val="FFFF99"/>
                </a:solidFill>
              </a:rPr>
              <a:t>Killingsworth </a:t>
            </a:r>
            <a:r>
              <a:rPr lang="en-GB" dirty="0">
                <a:solidFill>
                  <a:srgbClr val="FFFF99"/>
                </a:solidFill>
              </a:rPr>
              <a:t>and Gilbert (2010) studied over 2,000 adults who downloaded an app onto their iPhones that randomly alerted them at different points in the day to survey what they were thinking about and how they were feeling. </a:t>
            </a:r>
            <a:endParaRPr lang="en-GB" dirty="0" smtClean="0">
              <a:solidFill>
                <a:srgbClr val="FFFF99"/>
              </a:solidFill>
            </a:endParaRPr>
          </a:p>
          <a:p>
            <a:pPr marL="0" indent="0">
              <a:buNone/>
            </a:pPr>
            <a:endParaRPr lang="en-GB" dirty="0">
              <a:solidFill>
                <a:srgbClr val="FFFF99"/>
              </a:solidFill>
            </a:endParaRPr>
          </a:p>
          <a:p>
            <a:pPr marL="0" indent="0">
              <a:buNone/>
            </a:pPr>
            <a:r>
              <a:rPr lang="en-GB" dirty="0" smtClean="0">
                <a:solidFill>
                  <a:srgbClr val="FFFF99"/>
                </a:solidFill>
              </a:rPr>
              <a:t>Mind wandering </a:t>
            </a:r>
            <a:r>
              <a:rPr lang="en-GB" dirty="0">
                <a:solidFill>
                  <a:srgbClr val="FFFF99"/>
                </a:solidFill>
              </a:rPr>
              <a:t>occurred in almost 50% of the samples and in </a:t>
            </a:r>
            <a:r>
              <a:rPr lang="en-GB" dirty="0" smtClean="0">
                <a:solidFill>
                  <a:srgbClr val="FFFF99"/>
                </a:solidFill>
              </a:rPr>
              <a:t>at least </a:t>
            </a:r>
            <a:r>
              <a:rPr lang="en-GB" dirty="0">
                <a:solidFill>
                  <a:srgbClr val="FFFF99"/>
                </a:solidFill>
              </a:rPr>
              <a:t>30% of the samples taken during every </a:t>
            </a:r>
            <a:r>
              <a:rPr lang="en-GB" dirty="0" smtClean="0">
                <a:solidFill>
                  <a:srgbClr val="FFFF99"/>
                </a:solidFill>
              </a:rPr>
              <a:t>activity (except </a:t>
            </a:r>
            <a:r>
              <a:rPr lang="en-GB" dirty="0">
                <a:solidFill>
                  <a:srgbClr val="FFFF99"/>
                </a:solidFill>
              </a:rPr>
              <a:t>making love). </a:t>
            </a:r>
            <a:endParaRPr lang="en-GB" dirty="0" smtClean="0">
              <a:solidFill>
                <a:srgbClr val="FFFF99"/>
              </a:solidFill>
            </a:endParaRPr>
          </a:p>
          <a:p>
            <a:pPr marL="0" indent="0">
              <a:buNone/>
            </a:pPr>
            <a:endParaRPr lang="en-GB" dirty="0">
              <a:solidFill>
                <a:srgbClr val="FFFF66"/>
              </a:solidFill>
            </a:endParaRPr>
          </a:p>
          <a:p>
            <a:pPr marL="0" indent="0">
              <a:buNone/>
            </a:pPr>
            <a:endParaRPr lang="en-GB" dirty="0" smtClean="0">
              <a:solidFill>
                <a:srgbClr val="FFFF66"/>
              </a:solidFill>
            </a:endParaRPr>
          </a:p>
          <a:p>
            <a:endParaRPr lang="en-GB" dirty="0"/>
          </a:p>
        </p:txBody>
      </p:sp>
    </p:spTree>
    <p:extLst>
      <p:ext uri="{BB962C8B-B14F-4D97-AF65-F5344CB8AC3E}">
        <p14:creationId xmlns:p14="http://schemas.microsoft.com/office/powerpoint/2010/main" val="266852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marL="0" indent="0">
              <a:buNone/>
            </a:pPr>
            <a:r>
              <a:rPr lang="en-GB" dirty="0">
                <a:solidFill>
                  <a:srgbClr val="FFFF99"/>
                </a:solidFill>
              </a:rPr>
              <a:t>Most importantly, people were </a:t>
            </a:r>
            <a:r>
              <a:rPr lang="en-GB" dirty="0" smtClean="0">
                <a:solidFill>
                  <a:srgbClr val="FFFF99"/>
                </a:solidFill>
              </a:rPr>
              <a:t>less happy </a:t>
            </a:r>
            <a:r>
              <a:rPr lang="en-GB" dirty="0">
                <a:solidFill>
                  <a:srgbClr val="FFFF99"/>
                </a:solidFill>
              </a:rPr>
              <a:t>when their minds were wandering. Unless they </a:t>
            </a:r>
            <a:r>
              <a:rPr lang="en-GB" dirty="0" smtClean="0">
                <a:solidFill>
                  <a:srgbClr val="FFFF99"/>
                </a:solidFill>
              </a:rPr>
              <a:t>were engaged </a:t>
            </a:r>
            <a:r>
              <a:rPr lang="en-GB" dirty="0">
                <a:solidFill>
                  <a:srgbClr val="FFFF99"/>
                </a:solidFill>
              </a:rPr>
              <a:t>in or contemplating some specific </a:t>
            </a:r>
            <a:r>
              <a:rPr lang="en-GB" dirty="0" smtClean="0">
                <a:solidFill>
                  <a:srgbClr val="FFFF99"/>
                </a:solidFill>
              </a:rPr>
              <a:t>pleasant experience</a:t>
            </a:r>
            <a:r>
              <a:rPr lang="en-GB" dirty="0">
                <a:solidFill>
                  <a:srgbClr val="FFFF99"/>
                </a:solidFill>
              </a:rPr>
              <a:t>, they were being constantly distracted </a:t>
            </a:r>
            <a:r>
              <a:rPr lang="en-GB" dirty="0" smtClean="0">
                <a:solidFill>
                  <a:srgbClr val="FFFF99"/>
                </a:solidFill>
              </a:rPr>
              <a:t>and preoccupied </a:t>
            </a:r>
            <a:r>
              <a:rPr lang="en-GB" dirty="0">
                <a:solidFill>
                  <a:srgbClr val="FFFF99"/>
                </a:solidFill>
              </a:rPr>
              <a:t>by events around them, which made </a:t>
            </a:r>
            <a:r>
              <a:rPr lang="en-GB" dirty="0" smtClean="0">
                <a:solidFill>
                  <a:srgbClr val="FFFF99"/>
                </a:solidFill>
              </a:rPr>
              <a:t>them unhappy</a:t>
            </a:r>
            <a:r>
              <a:rPr lang="en-GB" dirty="0">
                <a:solidFill>
                  <a:srgbClr val="FFFF99"/>
                </a:solidFill>
              </a:rPr>
              <a:t>.</a:t>
            </a:r>
          </a:p>
          <a:p>
            <a:endParaRPr lang="en-GB" dirty="0"/>
          </a:p>
        </p:txBody>
      </p:sp>
    </p:spTree>
    <p:extLst>
      <p:ext uri="{BB962C8B-B14F-4D97-AF65-F5344CB8AC3E}">
        <p14:creationId xmlns:p14="http://schemas.microsoft.com/office/powerpoint/2010/main" val="367553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r>
              <a:rPr lang="en-GB" dirty="0">
                <a:solidFill>
                  <a:srgbClr val="FFFF99"/>
                </a:solidFill>
              </a:rPr>
              <a:t>Many philosophical and religious traditions teach </a:t>
            </a:r>
            <a:r>
              <a:rPr lang="en-GB" dirty="0" smtClean="0">
                <a:solidFill>
                  <a:srgbClr val="FFFF99"/>
                </a:solidFill>
              </a:rPr>
              <a:t>that happiness </a:t>
            </a:r>
            <a:r>
              <a:rPr lang="en-GB" dirty="0">
                <a:solidFill>
                  <a:srgbClr val="FFFF99"/>
                </a:solidFill>
              </a:rPr>
              <a:t>is to be found by living in the </a:t>
            </a:r>
            <a:r>
              <a:rPr lang="en-GB" dirty="0" smtClean="0">
                <a:solidFill>
                  <a:srgbClr val="FFFF99"/>
                </a:solidFill>
              </a:rPr>
              <a:t>moment.</a:t>
            </a:r>
          </a:p>
          <a:p>
            <a:r>
              <a:rPr lang="en-GB" dirty="0" smtClean="0">
                <a:solidFill>
                  <a:srgbClr val="FFFF99"/>
                </a:solidFill>
              </a:rPr>
              <a:t>Practitioners </a:t>
            </a:r>
            <a:r>
              <a:rPr lang="en-GB" dirty="0">
                <a:solidFill>
                  <a:srgbClr val="FFFF99"/>
                </a:solidFill>
              </a:rPr>
              <a:t>are trained to resist mind wandering </a:t>
            </a:r>
            <a:r>
              <a:rPr lang="en-GB" dirty="0" smtClean="0">
                <a:solidFill>
                  <a:srgbClr val="FFFF99"/>
                </a:solidFill>
              </a:rPr>
              <a:t>by </a:t>
            </a:r>
            <a:r>
              <a:rPr lang="en-GB" i="1" dirty="0" smtClean="0">
                <a:solidFill>
                  <a:srgbClr val="FFFF99"/>
                </a:solidFill>
                <a:effectLst>
                  <a:outerShdw blurRad="38100" dist="38100" dir="2700000" algn="tl">
                    <a:srgbClr val="000000">
                      <a:alpha val="43137"/>
                    </a:srgbClr>
                  </a:outerShdw>
                </a:effectLst>
              </a:rPr>
              <a:t>contemplation</a:t>
            </a:r>
            <a:r>
              <a:rPr lang="en-GB" dirty="0" smtClean="0">
                <a:solidFill>
                  <a:srgbClr val="FFFF99"/>
                </a:solidFill>
                <a:effectLst>
                  <a:outerShdw blurRad="38100" dist="38100" dir="2700000" algn="tl">
                    <a:srgbClr val="000000">
                      <a:alpha val="43137"/>
                    </a:srgbClr>
                  </a:outerShdw>
                </a:effectLst>
              </a:rPr>
              <a:t> </a:t>
            </a:r>
            <a:r>
              <a:rPr lang="en-GB" dirty="0">
                <a:solidFill>
                  <a:srgbClr val="FFFF99"/>
                </a:solidFill>
              </a:rPr>
              <a:t>and </a:t>
            </a:r>
            <a:r>
              <a:rPr lang="en-GB" i="1" dirty="0">
                <a:solidFill>
                  <a:srgbClr val="FFFF99"/>
                </a:solidFill>
                <a:effectLst>
                  <a:outerShdw blurRad="38100" dist="38100" dir="2700000" algn="tl">
                    <a:srgbClr val="000000">
                      <a:alpha val="43137"/>
                    </a:srgbClr>
                  </a:outerShdw>
                </a:effectLst>
              </a:rPr>
              <a:t>meditation</a:t>
            </a:r>
            <a:r>
              <a:rPr lang="en-GB" dirty="0" smtClean="0">
                <a:solidFill>
                  <a:srgbClr val="FFFF99"/>
                </a:solidFill>
              </a:rPr>
              <a:t>.</a:t>
            </a:r>
          </a:p>
          <a:p>
            <a:r>
              <a:rPr lang="en-GB" dirty="0" smtClean="0">
                <a:solidFill>
                  <a:srgbClr val="FFFF99"/>
                </a:solidFill>
              </a:rPr>
              <a:t>There are many meditation techniques, but all emphasise focused attention rather than a wandering mind. </a:t>
            </a:r>
          </a:p>
          <a:p>
            <a:pPr marL="0" indent="0">
              <a:buNone/>
            </a:pPr>
            <a:endParaRPr lang="en-GB" dirty="0">
              <a:solidFill>
                <a:srgbClr val="FFFF66"/>
              </a:solidFill>
            </a:endParaRPr>
          </a:p>
        </p:txBody>
      </p:sp>
    </p:spTree>
    <p:extLst>
      <p:ext uri="{BB962C8B-B14F-4D97-AF65-F5344CB8AC3E}">
        <p14:creationId xmlns:p14="http://schemas.microsoft.com/office/powerpoint/2010/main" val="301872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solidFill>
                  <a:srgbClr val="FFFF99"/>
                </a:solidFill>
                <a:latin typeface="+mn-lt"/>
              </a:rPr>
              <a:t>N</a:t>
            </a:r>
            <a:r>
              <a:rPr lang="en-GB" sz="3200" dirty="0" smtClean="0">
                <a:solidFill>
                  <a:srgbClr val="FFFF99"/>
                </a:solidFill>
                <a:latin typeface="+mn-lt"/>
              </a:rPr>
              <a:t>umerous </a:t>
            </a:r>
            <a:r>
              <a:rPr lang="en-GB" sz="3200" dirty="0">
                <a:solidFill>
                  <a:srgbClr val="FFFF99"/>
                </a:solidFill>
                <a:latin typeface="+mn-lt"/>
              </a:rPr>
              <a:t>studies have investigated the benefits of </a:t>
            </a:r>
            <a:r>
              <a:rPr lang="en-GB" sz="3200" dirty="0" smtClean="0">
                <a:solidFill>
                  <a:srgbClr val="FFFF99"/>
                </a:solidFill>
                <a:latin typeface="+mn-lt"/>
              </a:rPr>
              <a:t>regular meditation </a:t>
            </a:r>
            <a:endParaRPr lang="en-GB" sz="3200" dirty="0">
              <a:solidFill>
                <a:srgbClr val="FFFF99"/>
              </a:solidFill>
              <a:latin typeface="+mn-lt"/>
            </a:endParaRPr>
          </a:p>
        </p:txBody>
      </p:sp>
      <p:sp>
        <p:nvSpPr>
          <p:cNvPr id="3" name="Content Placeholder 2"/>
          <p:cNvSpPr>
            <a:spLocks noGrp="1"/>
          </p:cNvSpPr>
          <p:nvPr>
            <p:ph idx="1"/>
          </p:nvPr>
        </p:nvSpPr>
        <p:spPr/>
        <p:txBody>
          <a:bodyPr/>
          <a:lstStyle/>
          <a:p>
            <a:pPr marL="0" indent="0">
              <a:buNone/>
            </a:pPr>
            <a:r>
              <a:rPr lang="en-GB" dirty="0" smtClean="0">
                <a:solidFill>
                  <a:srgbClr val="FFFF99"/>
                </a:solidFill>
              </a:rPr>
              <a:t>Respondents have reported:</a:t>
            </a:r>
          </a:p>
          <a:p>
            <a:r>
              <a:rPr lang="en-GB" dirty="0" smtClean="0">
                <a:solidFill>
                  <a:srgbClr val="FFFF99"/>
                </a:solidFill>
              </a:rPr>
              <a:t>Greater happiness</a:t>
            </a:r>
          </a:p>
          <a:p>
            <a:r>
              <a:rPr lang="en-GB" dirty="0" smtClean="0">
                <a:solidFill>
                  <a:srgbClr val="FFFF99"/>
                </a:solidFill>
              </a:rPr>
              <a:t>Reduced stress</a:t>
            </a:r>
          </a:p>
          <a:p>
            <a:r>
              <a:rPr lang="en-GB" dirty="0" smtClean="0">
                <a:solidFill>
                  <a:srgbClr val="FFFF99"/>
                </a:solidFill>
              </a:rPr>
              <a:t>Improved physical health</a:t>
            </a:r>
          </a:p>
          <a:p>
            <a:r>
              <a:rPr lang="en-GB" dirty="0" smtClean="0">
                <a:solidFill>
                  <a:srgbClr val="FFFF99"/>
                </a:solidFill>
              </a:rPr>
              <a:t>Improved mental well-being</a:t>
            </a:r>
            <a:endParaRPr lang="en-GB" dirty="0">
              <a:solidFill>
                <a:srgbClr val="FFFF99"/>
              </a:solidFill>
            </a:endParaRPr>
          </a:p>
        </p:txBody>
      </p:sp>
    </p:spTree>
    <p:extLst>
      <p:ext uri="{BB962C8B-B14F-4D97-AF65-F5344CB8AC3E}">
        <p14:creationId xmlns:p14="http://schemas.microsoft.com/office/powerpoint/2010/main" val="243564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r>
              <a:rPr lang="en-GB" dirty="0" smtClean="0">
                <a:solidFill>
                  <a:srgbClr val="FFFF99"/>
                </a:solidFill>
              </a:rPr>
              <a:t>In addition, there are claims that meditation makes us more </a:t>
            </a:r>
            <a:r>
              <a:rPr lang="en-GB" dirty="0" smtClean="0">
                <a:solidFill>
                  <a:srgbClr val="FFFF99"/>
                </a:solidFill>
                <a:effectLst>
                  <a:outerShdw blurRad="38100" dist="38100" dir="2700000" algn="tl">
                    <a:srgbClr val="000000">
                      <a:alpha val="43137"/>
                    </a:srgbClr>
                  </a:outerShdw>
                </a:effectLst>
              </a:rPr>
              <a:t>prosocial</a:t>
            </a:r>
            <a:endParaRPr lang="en-GB" dirty="0">
              <a:solidFill>
                <a:srgbClr val="FFFF99"/>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16832"/>
            <a:ext cx="8229600" cy="4209331"/>
          </a:xfrm>
        </p:spPr>
        <p:txBody>
          <a:bodyPr/>
          <a:lstStyle/>
          <a:p>
            <a:pPr marL="0" indent="0">
              <a:buNone/>
            </a:pPr>
            <a:r>
              <a:rPr lang="en-GB" dirty="0" smtClean="0">
                <a:solidFill>
                  <a:srgbClr val="FFFF99"/>
                </a:solidFill>
              </a:rPr>
              <a:t>In a recommendation attributed to the Dalai Lama, ‘</a:t>
            </a:r>
            <a:r>
              <a:rPr lang="en-GB" dirty="0">
                <a:solidFill>
                  <a:srgbClr val="FFFF99"/>
                </a:solidFill>
              </a:rPr>
              <a:t>if every eight-year-old in </a:t>
            </a:r>
            <a:r>
              <a:rPr lang="en-GB" dirty="0" smtClean="0">
                <a:solidFill>
                  <a:srgbClr val="FFFF99"/>
                </a:solidFill>
              </a:rPr>
              <a:t>the world </a:t>
            </a:r>
            <a:r>
              <a:rPr lang="en-GB" dirty="0">
                <a:solidFill>
                  <a:srgbClr val="FFFF99"/>
                </a:solidFill>
              </a:rPr>
              <a:t>is taught meditation, the world will be </a:t>
            </a:r>
            <a:r>
              <a:rPr lang="en-GB" dirty="0" smtClean="0">
                <a:solidFill>
                  <a:srgbClr val="FFFF99"/>
                </a:solidFill>
              </a:rPr>
              <a:t>without violence </a:t>
            </a:r>
            <a:r>
              <a:rPr lang="en-GB" dirty="0">
                <a:solidFill>
                  <a:srgbClr val="FFFF99"/>
                </a:solidFill>
              </a:rPr>
              <a:t>within one generation</a:t>
            </a:r>
            <a:r>
              <a:rPr lang="en-GB" dirty="0" smtClean="0">
                <a:solidFill>
                  <a:srgbClr val="FFFF99"/>
                </a:solidFill>
              </a:rPr>
              <a:t>.’</a:t>
            </a:r>
            <a:endParaRPr lang="en-GB" dirty="0">
              <a:solidFill>
                <a:srgbClr val="FFFF99"/>
              </a:solidFill>
            </a:endParaRPr>
          </a:p>
        </p:txBody>
      </p:sp>
    </p:spTree>
    <p:extLst>
      <p:ext uri="{BB962C8B-B14F-4D97-AF65-F5344CB8AC3E}">
        <p14:creationId xmlns:p14="http://schemas.microsoft.com/office/powerpoint/2010/main" val="357709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solidFill>
                  <a:srgbClr val="FFFF99"/>
                </a:solidFill>
              </a:rPr>
              <a:t>The uncritical acceptance of meditation has raised concerns, however:</a:t>
            </a:r>
            <a:endParaRPr lang="en-GB" sz="3600" dirty="0">
              <a:solidFill>
                <a:srgbClr val="FFFF99"/>
              </a:solidFill>
            </a:endParaRPr>
          </a:p>
        </p:txBody>
      </p:sp>
      <p:sp>
        <p:nvSpPr>
          <p:cNvPr id="3" name="Content Placeholder 2"/>
          <p:cNvSpPr>
            <a:spLocks noGrp="1"/>
          </p:cNvSpPr>
          <p:nvPr>
            <p:ph idx="1"/>
          </p:nvPr>
        </p:nvSpPr>
        <p:spPr/>
        <p:txBody>
          <a:bodyPr>
            <a:normAutofit/>
          </a:bodyPr>
          <a:lstStyle/>
          <a:p>
            <a:pPr marL="0" indent="0">
              <a:buNone/>
            </a:pPr>
            <a:r>
              <a:rPr lang="en-GB" dirty="0">
                <a:solidFill>
                  <a:srgbClr val="FFFF99"/>
                </a:solidFill>
              </a:rPr>
              <a:t>N</a:t>
            </a:r>
            <a:r>
              <a:rPr lang="en-GB" dirty="0" smtClean="0">
                <a:solidFill>
                  <a:srgbClr val="FFFF99"/>
                </a:solidFill>
              </a:rPr>
              <a:t>icholas </a:t>
            </a:r>
            <a:r>
              <a:rPr lang="en-GB" dirty="0">
                <a:solidFill>
                  <a:srgbClr val="FFFF99"/>
                </a:solidFill>
              </a:rPr>
              <a:t>van </a:t>
            </a:r>
            <a:r>
              <a:rPr lang="en-GB" dirty="0" smtClean="0">
                <a:solidFill>
                  <a:srgbClr val="FFFF99"/>
                </a:solidFill>
              </a:rPr>
              <a:t>Dam </a:t>
            </a:r>
            <a:r>
              <a:rPr lang="en-GB" dirty="0">
                <a:solidFill>
                  <a:srgbClr val="FFFF99"/>
                </a:solidFill>
              </a:rPr>
              <a:t>and </a:t>
            </a:r>
            <a:r>
              <a:rPr lang="en-GB" dirty="0" smtClean="0">
                <a:solidFill>
                  <a:srgbClr val="FFFF99"/>
                </a:solidFill>
              </a:rPr>
              <a:t>his colleagues </a:t>
            </a:r>
            <a:r>
              <a:rPr lang="en-GB" dirty="0">
                <a:solidFill>
                  <a:srgbClr val="FFFF99"/>
                </a:solidFill>
              </a:rPr>
              <a:t>recommend that we ‘mind the hype’, </a:t>
            </a:r>
            <a:r>
              <a:rPr lang="en-GB" dirty="0" smtClean="0">
                <a:solidFill>
                  <a:srgbClr val="FFFF99"/>
                </a:solidFill>
              </a:rPr>
              <a:t>as misinformation </a:t>
            </a:r>
            <a:r>
              <a:rPr lang="en-GB" dirty="0">
                <a:solidFill>
                  <a:srgbClr val="FFFF99"/>
                </a:solidFill>
              </a:rPr>
              <a:t>and poor methodology associated </a:t>
            </a:r>
            <a:r>
              <a:rPr lang="en-GB" dirty="0" smtClean="0">
                <a:solidFill>
                  <a:srgbClr val="FFFF99"/>
                </a:solidFill>
              </a:rPr>
              <a:t>with past </a:t>
            </a:r>
            <a:r>
              <a:rPr lang="en-GB" dirty="0">
                <a:solidFill>
                  <a:srgbClr val="FFFF99"/>
                </a:solidFill>
              </a:rPr>
              <a:t>studies of meditation may lead public consumers </a:t>
            </a:r>
            <a:r>
              <a:rPr lang="en-GB" dirty="0" smtClean="0">
                <a:solidFill>
                  <a:srgbClr val="FFFF99"/>
                </a:solidFill>
              </a:rPr>
              <a:t>to be </a:t>
            </a:r>
            <a:r>
              <a:rPr lang="en-GB" dirty="0">
                <a:solidFill>
                  <a:srgbClr val="FFFF99"/>
                </a:solidFill>
              </a:rPr>
              <a:t>‘harmed, misled, and disappointed’ </a:t>
            </a:r>
            <a:r>
              <a:rPr lang="en-GB" dirty="0" smtClean="0">
                <a:solidFill>
                  <a:srgbClr val="FFFF99"/>
                </a:solidFill>
              </a:rPr>
              <a:t>(van </a:t>
            </a:r>
            <a:r>
              <a:rPr lang="en-GB" dirty="0">
                <a:solidFill>
                  <a:srgbClr val="FFFF99"/>
                </a:solidFill>
              </a:rPr>
              <a:t>D</a:t>
            </a:r>
            <a:r>
              <a:rPr lang="en-GB" dirty="0" smtClean="0">
                <a:solidFill>
                  <a:srgbClr val="FFFF99"/>
                </a:solidFill>
              </a:rPr>
              <a:t>am </a:t>
            </a:r>
            <a:r>
              <a:rPr lang="en-GB" dirty="0">
                <a:solidFill>
                  <a:srgbClr val="FFFF99"/>
                </a:solidFill>
              </a:rPr>
              <a:t>et al</a:t>
            </a:r>
            <a:r>
              <a:rPr lang="en-GB" dirty="0" smtClean="0">
                <a:solidFill>
                  <a:srgbClr val="FFFF99"/>
                </a:solidFill>
              </a:rPr>
              <a:t>., </a:t>
            </a:r>
            <a:r>
              <a:rPr lang="x-none" smtClean="0">
                <a:solidFill>
                  <a:srgbClr val="FFFF99"/>
                </a:solidFill>
              </a:rPr>
              <a:t>2018</a:t>
            </a:r>
            <a:r>
              <a:rPr lang="x-none">
                <a:solidFill>
                  <a:srgbClr val="FFFF99"/>
                </a:solidFill>
              </a:rPr>
              <a:t>). </a:t>
            </a:r>
            <a:endParaRPr lang="en-GB" dirty="0">
              <a:solidFill>
                <a:srgbClr val="FFFF99"/>
              </a:solidFill>
            </a:endParaRPr>
          </a:p>
        </p:txBody>
      </p:sp>
    </p:spTree>
    <p:extLst>
      <p:ext uri="{BB962C8B-B14F-4D97-AF65-F5344CB8AC3E}">
        <p14:creationId xmlns:p14="http://schemas.microsoft.com/office/powerpoint/2010/main" val="334458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rmAutofit/>
          </a:bodyPr>
          <a:lstStyle/>
          <a:p>
            <a:r>
              <a:rPr lang="en-GB" sz="3600" dirty="0" smtClean="0">
                <a:solidFill>
                  <a:srgbClr val="FFFF99"/>
                </a:solidFill>
              </a:rPr>
              <a:t>Meta-analysis has </a:t>
            </a:r>
            <a:r>
              <a:rPr lang="en-GB" sz="3600" dirty="0" err="1" smtClean="0">
                <a:solidFill>
                  <a:srgbClr val="FFFF99"/>
                </a:solidFill>
              </a:rPr>
              <a:t>indentified</a:t>
            </a:r>
            <a:r>
              <a:rPr lang="en-GB" sz="3600" dirty="0" smtClean="0">
                <a:solidFill>
                  <a:srgbClr val="FFFF99"/>
                </a:solidFill>
              </a:rPr>
              <a:t> </a:t>
            </a:r>
            <a:r>
              <a:rPr lang="en-GB" sz="3600" dirty="0">
                <a:solidFill>
                  <a:srgbClr val="FFFF99"/>
                </a:solidFill>
              </a:rPr>
              <a:t>widespread poor methodology in meditation </a:t>
            </a:r>
            <a:r>
              <a:rPr lang="en-GB" sz="3600" dirty="0" smtClean="0">
                <a:solidFill>
                  <a:srgbClr val="FFFF99"/>
                </a:solidFill>
              </a:rPr>
              <a:t>research</a:t>
            </a:r>
            <a:endParaRPr lang="en-GB" sz="3600" dirty="0">
              <a:solidFill>
                <a:srgbClr val="FFFF99"/>
              </a:solidFill>
            </a:endParaRPr>
          </a:p>
        </p:txBody>
      </p:sp>
      <p:sp>
        <p:nvSpPr>
          <p:cNvPr id="3" name="Content Placeholder 2"/>
          <p:cNvSpPr>
            <a:spLocks noGrp="1"/>
          </p:cNvSpPr>
          <p:nvPr>
            <p:ph idx="1"/>
          </p:nvPr>
        </p:nvSpPr>
        <p:spPr>
          <a:xfrm>
            <a:off x="457200" y="1916832"/>
            <a:ext cx="8229600" cy="4209331"/>
          </a:xfrm>
        </p:spPr>
        <p:txBody>
          <a:bodyPr>
            <a:normAutofit fontScale="92500" lnSpcReduction="10000"/>
          </a:bodyPr>
          <a:lstStyle/>
          <a:p>
            <a:r>
              <a:rPr lang="en-GB" dirty="0" smtClean="0">
                <a:solidFill>
                  <a:srgbClr val="FFFF99"/>
                </a:solidFill>
              </a:rPr>
              <a:t>This probably reflects the likelihood that some advocates of meditation are seeking scientific validation of a practice that they already believe works; this could lead them to be uncritical and apply sloppy research methods.</a:t>
            </a:r>
          </a:p>
          <a:p>
            <a:r>
              <a:rPr lang="en-GB" dirty="0" smtClean="0">
                <a:solidFill>
                  <a:srgbClr val="FFFF99"/>
                </a:solidFill>
              </a:rPr>
              <a:t>Additionally, the positive prosocial effects found in well-controlled studies tend to be small to moderate </a:t>
            </a:r>
            <a:r>
              <a:rPr lang="en-GB" dirty="0">
                <a:solidFill>
                  <a:srgbClr val="FFFF99"/>
                </a:solidFill>
              </a:rPr>
              <a:t>(</a:t>
            </a:r>
            <a:r>
              <a:rPr lang="en-GB" dirty="0" err="1" smtClean="0">
                <a:solidFill>
                  <a:srgbClr val="FFFF99"/>
                </a:solidFill>
              </a:rPr>
              <a:t>Kreplin</a:t>
            </a:r>
            <a:r>
              <a:rPr lang="en-GB" dirty="0" smtClean="0">
                <a:solidFill>
                  <a:srgbClr val="FFFF99"/>
                </a:solidFill>
              </a:rPr>
              <a:t> et </a:t>
            </a:r>
            <a:r>
              <a:rPr lang="en-GB" dirty="0">
                <a:solidFill>
                  <a:srgbClr val="FFFF99"/>
                </a:solidFill>
              </a:rPr>
              <a:t>al., 2018; </a:t>
            </a:r>
            <a:r>
              <a:rPr lang="en-GB" dirty="0" err="1">
                <a:solidFill>
                  <a:srgbClr val="FFFF99"/>
                </a:solidFill>
              </a:rPr>
              <a:t>L</a:t>
            </a:r>
            <a:r>
              <a:rPr lang="en-GB" dirty="0" err="1" smtClean="0">
                <a:solidFill>
                  <a:srgbClr val="FFFF99"/>
                </a:solidFill>
              </a:rPr>
              <a:t>uberto</a:t>
            </a:r>
            <a:r>
              <a:rPr lang="en-GB" dirty="0" smtClean="0">
                <a:solidFill>
                  <a:srgbClr val="FFFF99"/>
                </a:solidFill>
              </a:rPr>
              <a:t> </a:t>
            </a:r>
            <a:r>
              <a:rPr lang="en-GB" dirty="0">
                <a:solidFill>
                  <a:srgbClr val="FFFF99"/>
                </a:solidFill>
              </a:rPr>
              <a:t>et al., 2018).</a:t>
            </a:r>
          </a:p>
          <a:p>
            <a:endParaRPr lang="en-GB" dirty="0" smtClean="0"/>
          </a:p>
          <a:p>
            <a:endParaRPr lang="en-GB" dirty="0"/>
          </a:p>
        </p:txBody>
      </p:sp>
    </p:spTree>
    <p:extLst>
      <p:ext uri="{BB962C8B-B14F-4D97-AF65-F5344CB8AC3E}">
        <p14:creationId xmlns:p14="http://schemas.microsoft.com/office/powerpoint/2010/main" val="2658986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603</Words>
  <Application>Microsoft Office PowerPoint</Application>
  <PresentationFormat>On-screen Show (4:3)</PresentationFormat>
  <Paragraphs>36</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Happiness Hacks  </vt:lpstr>
      <vt:lpstr>What does your mind spend most of its time doing?</vt:lpstr>
      <vt:lpstr>PowerPoint Presentation</vt:lpstr>
      <vt:lpstr>PowerPoint Presentation</vt:lpstr>
      <vt:lpstr>PowerPoint Presentation</vt:lpstr>
      <vt:lpstr>Numerous studies have investigated the benefits of regular meditation </vt:lpstr>
      <vt:lpstr>In addition, there are claims that meditation makes us more prosocial</vt:lpstr>
      <vt:lpstr>The uncritical acceptance of meditation has raised concerns, however:</vt:lpstr>
      <vt:lpstr>Meta-analysis has indentified widespread poor methodology in meditation research</vt:lpstr>
      <vt:lpstr>PowerPoint Presentation</vt:lpstr>
      <vt:lpstr>If you’d like to give meditation a try…</vt:lpstr>
      <vt:lpstr>PowerPoint Presentation</vt:lpstr>
      <vt:lpstr>PowerPoint Presentation</vt:lpstr>
    </vt:vector>
  </TitlesOfParts>
  <Company>Springer-SBM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happiness hacks</dc:title>
  <dc:creator>Verity Rimmer</dc:creator>
  <cp:lastModifiedBy>Verity Rimmer</cp:lastModifiedBy>
  <cp:revision>29</cp:revision>
  <dcterms:created xsi:type="dcterms:W3CDTF">2019-07-02T14:43:56Z</dcterms:created>
  <dcterms:modified xsi:type="dcterms:W3CDTF">2019-11-06T11:14:43Z</dcterms:modified>
</cp:coreProperties>
</file>